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9"/>
  </p:notesMasterIdLst>
  <p:handoutMasterIdLst>
    <p:handoutMasterId r:id="rId60"/>
  </p:handoutMasterIdLst>
  <p:sldIdLst>
    <p:sldId id="327" r:id="rId5"/>
    <p:sldId id="330" r:id="rId6"/>
    <p:sldId id="262" r:id="rId7"/>
    <p:sldId id="332" r:id="rId8"/>
    <p:sldId id="298" r:id="rId9"/>
    <p:sldId id="299" r:id="rId10"/>
    <p:sldId id="302" r:id="rId11"/>
    <p:sldId id="264" r:id="rId12"/>
    <p:sldId id="333" r:id="rId13"/>
    <p:sldId id="334" r:id="rId14"/>
    <p:sldId id="266" r:id="rId15"/>
    <p:sldId id="335" r:id="rId16"/>
    <p:sldId id="336" r:id="rId17"/>
    <p:sldId id="337" r:id="rId18"/>
    <p:sldId id="265" r:id="rId19"/>
    <p:sldId id="338" r:id="rId20"/>
    <p:sldId id="339" r:id="rId21"/>
    <p:sldId id="340" r:id="rId22"/>
    <p:sldId id="341" r:id="rId23"/>
    <p:sldId id="276" r:id="rId24"/>
    <p:sldId id="342" r:id="rId25"/>
    <p:sldId id="343" r:id="rId26"/>
    <p:sldId id="344" r:id="rId27"/>
    <p:sldId id="303" r:id="rId28"/>
    <p:sldId id="345" r:id="rId29"/>
    <p:sldId id="293" r:id="rId30"/>
    <p:sldId id="346" r:id="rId31"/>
    <p:sldId id="347" r:id="rId32"/>
    <p:sldId id="348" r:id="rId33"/>
    <p:sldId id="349" r:id="rId34"/>
    <p:sldId id="277" r:id="rId35"/>
    <p:sldId id="284" r:id="rId36"/>
    <p:sldId id="269" r:id="rId37"/>
    <p:sldId id="304" r:id="rId38"/>
    <p:sldId id="305" r:id="rId39"/>
    <p:sldId id="307" r:id="rId40"/>
    <p:sldId id="306" r:id="rId41"/>
    <p:sldId id="308" r:id="rId42"/>
    <p:sldId id="270" r:id="rId43"/>
    <p:sldId id="309" r:id="rId44"/>
    <p:sldId id="311" r:id="rId45"/>
    <p:sldId id="312" r:id="rId46"/>
    <p:sldId id="314" r:id="rId47"/>
    <p:sldId id="313" r:id="rId48"/>
    <p:sldId id="315" r:id="rId49"/>
    <p:sldId id="316" r:id="rId50"/>
    <p:sldId id="317" r:id="rId51"/>
    <p:sldId id="288" r:id="rId52"/>
    <p:sldId id="289" r:id="rId53"/>
    <p:sldId id="320" r:id="rId54"/>
    <p:sldId id="350" r:id="rId55"/>
    <p:sldId id="274" r:id="rId56"/>
    <p:sldId id="275" r:id="rId57"/>
    <p:sldId id="329" r:id="rId58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8" d="100"/>
          <a:sy n="58" d="100"/>
        </p:scale>
        <p:origin x="1160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microsoft.com/office/2016/11/relationships/changesInfo" Target="changesInfos/changesInfo1.xml"/><Relationship Id="rId5" Type="http://schemas.openxmlformats.org/officeDocument/2006/relationships/slide" Target="slides/slide1.xml"/><Relationship Id="rId61" Type="http://schemas.openxmlformats.org/officeDocument/2006/relationships/commentAuthors" Target="commentAuthor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notesMaster" Target="notesMasters/notesMaster1.xml"/><Relationship Id="rId67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tr-TR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Blackson</a:t>
            </a:r>
            <a:endParaRPr lang="tr-TR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tr-TR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16.08.2025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tr-TR" b="1" dirty="0"/>
              <a:t>Train/Test Readiness</a:t>
            </a:r>
            <a:endParaRPr lang="tr-TR" sz="2400" dirty="0"/>
          </a:p>
          <a:p>
            <a:pPr lvl="1"/>
            <a:r>
              <a:rPr lang="tr-TR" dirty="0" err="1"/>
              <a:t>Split</a:t>
            </a:r>
            <a:r>
              <a:rPr lang="tr-TR" dirty="0"/>
              <a:t> </a:t>
            </a:r>
            <a:r>
              <a:rPr lang="tr-TR" dirty="0" err="1"/>
              <a:t>after</a:t>
            </a:r>
            <a:r>
              <a:rPr lang="tr-TR" dirty="0"/>
              <a:t> </a:t>
            </a:r>
            <a:r>
              <a:rPr lang="tr-TR" dirty="0" err="1"/>
              <a:t>all</a:t>
            </a:r>
            <a:r>
              <a:rPr lang="tr-TR" dirty="0"/>
              <a:t> </a:t>
            </a:r>
            <a:r>
              <a:rPr lang="tr-TR" dirty="0" err="1"/>
              <a:t>cleaning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avoid</a:t>
            </a:r>
            <a:r>
              <a:rPr lang="tr-TR" dirty="0"/>
              <a:t> </a:t>
            </a:r>
            <a:r>
              <a:rPr lang="tr-TR" dirty="0" err="1"/>
              <a:t>leakage</a:t>
            </a:r>
            <a:r>
              <a:rPr lang="tr-TR" dirty="0"/>
              <a:t>; </a:t>
            </a:r>
            <a:r>
              <a:rPr lang="tr-TR" dirty="0" err="1"/>
              <a:t>scale</a:t>
            </a:r>
            <a:r>
              <a:rPr lang="tr-TR" dirty="0"/>
              <a:t>/</a:t>
            </a:r>
            <a:r>
              <a:rPr lang="tr-TR" dirty="0" err="1"/>
              <a:t>encode</a:t>
            </a:r>
            <a:r>
              <a:rPr lang="tr-TR" dirty="0"/>
              <a:t> </a:t>
            </a:r>
            <a:r>
              <a:rPr lang="tr-TR" dirty="0" err="1"/>
              <a:t>only</a:t>
            </a:r>
            <a:r>
              <a:rPr lang="tr-TR" dirty="0"/>
              <a:t> on </a:t>
            </a:r>
            <a:r>
              <a:rPr lang="tr-TR" dirty="0" err="1"/>
              <a:t>train</a:t>
            </a:r>
            <a:r>
              <a:rPr lang="tr-TR" dirty="0"/>
              <a:t> (</a:t>
            </a:r>
            <a:r>
              <a:rPr lang="tr-TR" dirty="0" err="1"/>
              <a:t>fit→transform</a:t>
            </a:r>
            <a:r>
              <a:rPr lang="tr-TR" dirty="0"/>
              <a:t>).</a:t>
            </a:r>
            <a:endParaRPr lang="tr-TR" sz="2000" dirty="0"/>
          </a:p>
          <a:p>
            <a:pPr lvl="0"/>
            <a:r>
              <a:rPr lang="tr-TR" b="1" dirty="0" err="1"/>
              <a:t>Export</a:t>
            </a:r>
            <a:r>
              <a:rPr lang="tr-TR" b="1" dirty="0"/>
              <a:t> </a:t>
            </a:r>
            <a:r>
              <a:rPr lang="tr-TR" b="1" dirty="0" err="1"/>
              <a:t>Artifacts</a:t>
            </a:r>
            <a:endParaRPr lang="tr-TR" sz="2400" dirty="0"/>
          </a:p>
          <a:p>
            <a:pPr lvl="1"/>
            <a:r>
              <a:rPr lang="tr-TR" dirty="0"/>
              <a:t>Write final </a:t>
            </a:r>
            <a:r>
              <a:rPr lang="tr-TR" dirty="0" err="1"/>
              <a:t>analytics</a:t>
            </a:r>
            <a:r>
              <a:rPr lang="tr-TR" dirty="0"/>
              <a:t> </a:t>
            </a:r>
            <a:r>
              <a:rPr lang="tr-TR" dirty="0" err="1"/>
              <a:t>table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CSV/</a:t>
            </a:r>
            <a:r>
              <a:rPr lang="tr-TR" dirty="0" err="1"/>
              <a:t>Parquet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EDA, SQL, </a:t>
            </a:r>
            <a:r>
              <a:rPr lang="tr-TR" dirty="0" err="1"/>
              <a:t>Folium</a:t>
            </a:r>
            <a:r>
              <a:rPr lang="tr-TR" dirty="0"/>
              <a:t>/</a:t>
            </a:r>
            <a:r>
              <a:rPr lang="tr-TR" dirty="0" err="1"/>
              <a:t>Dash</a:t>
            </a:r>
            <a:r>
              <a:rPr lang="tr-TR" dirty="0"/>
              <a:t>,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modeling</a:t>
            </a:r>
            <a:r>
              <a:rPr lang="tr-TR" dirty="0"/>
              <a:t>.</a:t>
            </a:r>
            <a:endParaRPr lang="tr-TR" sz="2000" dirty="0"/>
          </a:p>
          <a:p>
            <a:pPr lvl="0"/>
            <a:r>
              <a:rPr lang="tr-TR" b="1" dirty="0" err="1"/>
              <a:t>Flowchart</a:t>
            </a:r>
            <a:r>
              <a:rPr lang="tr-TR" b="1" dirty="0"/>
              <a:t> </a:t>
            </a:r>
            <a:r>
              <a:rPr lang="tr-TR" b="1" dirty="0" err="1"/>
              <a:t>Cue</a:t>
            </a:r>
            <a:endParaRPr lang="tr-TR" sz="2400" dirty="0"/>
          </a:p>
          <a:p>
            <a:r>
              <a:rPr lang="tr-TR" i="1" dirty="0" err="1"/>
              <a:t>Ingest</a:t>
            </a:r>
            <a:r>
              <a:rPr lang="tr-TR" i="1" dirty="0"/>
              <a:t> → </a:t>
            </a:r>
            <a:r>
              <a:rPr lang="tr-TR" i="1" dirty="0" err="1"/>
              <a:t>Normalize</a:t>
            </a:r>
            <a:r>
              <a:rPr lang="tr-TR" i="1" dirty="0"/>
              <a:t> → </a:t>
            </a:r>
            <a:r>
              <a:rPr lang="tr-TR" i="1" dirty="0" err="1"/>
              <a:t>Merge</a:t>
            </a:r>
            <a:r>
              <a:rPr lang="tr-TR" i="1" dirty="0"/>
              <a:t> → </a:t>
            </a:r>
            <a:r>
              <a:rPr lang="tr-TR" i="1" dirty="0" err="1"/>
              <a:t>Clean</a:t>
            </a:r>
            <a:r>
              <a:rPr lang="tr-TR" i="1" dirty="0"/>
              <a:t> → </a:t>
            </a:r>
            <a:r>
              <a:rPr lang="tr-TR" i="1" dirty="0" err="1"/>
              <a:t>Engineer</a:t>
            </a:r>
            <a:r>
              <a:rPr lang="tr-TR" i="1" dirty="0"/>
              <a:t> </a:t>
            </a:r>
            <a:r>
              <a:rPr lang="tr-TR" i="1" dirty="0" err="1"/>
              <a:t>Features</a:t>
            </a:r>
            <a:r>
              <a:rPr lang="tr-TR" i="1" dirty="0"/>
              <a:t> → </a:t>
            </a:r>
            <a:r>
              <a:rPr lang="tr-TR" i="1" dirty="0" err="1"/>
              <a:t>Validate</a:t>
            </a:r>
            <a:r>
              <a:rPr lang="tr-TR" i="1" dirty="0"/>
              <a:t> → </a:t>
            </a:r>
            <a:endParaRPr lang="tr-TR" sz="44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3647645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tr-TR" b="1" dirty="0" err="1" smtClean="0"/>
              <a:t>Which</a:t>
            </a:r>
            <a:r>
              <a:rPr lang="tr-TR" b="1" dirty="0" smtClean="0"/>
              <a:t> </a:t>
            </a:r>
            <a:r>
              <a:rPr lang="tr-TR" b="1" dirty="0" err="1"/>
              <a:t>p</a:t>
            </a:r>
            <a:r>
              <a:rPr lang="tr-TR" b="1" dirty="0" err="1" smtClean="0"/>
              <a:t>lots</a:t>
            </a:r>
            <a:r>
              <a:rPr lang="tr-TR" b="1" dirty="0" smtClean="0"/>
              <a:t> </a:t>
            </a:r>
            <a:r>
              <a:rPr lang="tr-TR" b="1" dirty="0" err="1" smtClean="0"/>
              <a:t>and</a:t>
            </a:r>
            <a:r>
              <a:rPr lang="tr-TR" b="1" dirty="0" smtClean="0"/>
              <a:t> </a:t>
            </a:r>
            <a:r>
              <a:rPr lang="tr-TR" b="1" dirty="0" err="1" smtClean="0"/>
              <a:t>charts</a:t>
            </a:r>
            <a:r>
              <a:rPr lang="tr-TR" b="1" dirty="0" smtClean="0"/>
              <a:t> </a:t>
            </a:r>
            <a:r>
              <a:rPr lang="tr-TR" b="1" dirty="0" err="1" smtClean="0"/>
              <a:t>have</a:t>
            </a:r>
            <a:r>
              <a:rPr lang="tr-TR" b="1" dirty="0" smtClean="0"/>
              <a:t> </a:t>
            </a:r>
            <a:r>
              <a:rPr lang="tr-TR" b="1" dirty="0" err="1" smtClean="0"/>
              <a:t>been</a:t>
            </a:r>
            <a:r>
              <a:rPr lang="tr-TR" b="1" dirty="0" smtClean="0"/>
              <a:t> </a:t>
            </a:r>
            <a:r>
              <a:rPr lang="tr-TR" b="1" dirty="0" err="1" smtClean="0"/>
              <a:t>visualized</a:t>
            </a:r>
            <a:r>
              <a:rPr lang="tr-TR" b="1" dirty="0" smtClean="0"/>
              <a:t>? </a:t>
            </a:r>
            <a:endParaRPr lang="en-US" b="1" dirty="0"/>
          </a:p>
          <a:p>
            <a:r>
              <a:rPr lang="en-US" b="1" dirty="0"/>
              <a:t>Scatter: Flight Number vs. Launch Site</a:t>
            </a:r>
            <a:r>
              <a:rPr lang="en-US" dirty="0"/>
              <a:t> — </a:t>
            </a:r>
            <a:r>
              <a:rPr lang="en-US" i="1" dirty="0"/>
              <a:t>Why:</a:t>
            </a:r>
            <a:r>
              <a:rPr lang="en-US" dirty="0"/>
              <a:t> reveal “learning-by-doing” effects at each site (later flights vs. early flights), spot site-specific clusters and outliers.</a:t>
            </a:r>
          </a:p>
          <a:p>
            <a:r>
              <a:rPr lang="en-US" b="1" dirty="0"/>
              <a:t>Scatter: Payload Mass vs. Launch Site</a:t>
            </a:r>
            <a:r>
              <a:rPr lang="en-US" dirty="0"/>
              <a:t> — </a:t>
            </a:r>
            <a:r>
              <a:rPr lang="en-US" i="1" dirty="0"/>
              <a:t>Why:</a:t>
            </a:r>
            <a:r>
              <a:rPr lang="en-US" dirty="0"/>
              <a:t> compare payload distributions across sites; detect site specialization and payload-driven outcome patterns.</a:t>
            </a:r>
          </a:p>
          <a:p>
            <a:r>
              <a:rPr lang="en-US" b="1" dirty="0"/>
              <a:t>Bar Chart: Success Rate by Orbit Type</a:t>
            </a:r>
            <a:r>
              <a:rPr lang="en-US" dirty="0"/>
              <a:t> — </a:t>
            </a:r>
            <a:r>
              <a:rPr lang="en-US" i="1" dirty="0"/>
              <a:t>Why:</a:t>
            </a:r>
            <a:r>
              <a:rPr lang="en-US" dirty="0"/>
              <a:t> assess how mission profile/energy (LEO, GTO, Polar, etc.) correlates with landing success.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Visualization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tr-TR" b="1" dirty="0" err="1" smtClean="0"/>
              <a:t>Which</a:t>
            </a:r>
            <a:r>
              <a:rPr lang="tr-TR" b="1" dirty="0" smtClean="0"/>
              <a:t> </a:t>
            </a:r>
            <a:r>
              <a:rPr lang="tr-TR" b="1" dirty="0" err="1"/>
              <a:t>p</a:t>
            </a:r>
            <a:r>
              <a:rPr lang="tr-TR" b="1" dirty="0" err="1" smtClean="0"/>
              <a:t>lots</a:t>
            </a:r>
            <a:r>
              <a:rPr lang="tr-TR" b="1" dirty="0" smtClean="0"/>
              <a:t> </a:t>
            </a:r>
            <a:r>
              <a:rPr lang="tr-TR" b="1" dirty="0" err="1" smtClean="0"/>
              <a:t>and</a:t>
            </a:r>
            <a:r>
              <a:rPr lang="tr-TR" b="1" dirty="0" smtClean="0"/>
              <a:t> </a:t>
            </a:r>
            <a:r>
              <a:rPr lang="tr-TR" b="1" dirty="0" err="1" smtClean="0"/>
              <a:t>charts</a:t>
            </a:r>
            <a:r>
              <a:rPr lang="tr-TR" b="1" dirty="0" smtClean="0"/>
              <a:t> </a:t>
            </a:r>
            <a:r>
              <a:rPr lang="tr-TR" b="1" dirty="0" err="1" smtClean="0"/>
              <a:t>have</a:t>
            </a:r>
            <a:r>
              <a:rPr lang="tr-TR" b="1" dirty="0" smtClean="0"/>
              <a:t> </a:t>
            </a:r>
            <a:r>
              <a:rPr lang="tr-TR" b="1" dirty="0" err="1" smtClean="0"/>
              <a:t>been</a:t>
            </a:r>
            <a:r>
              <a:rPr lang="tr-TR" b="1" dirty="0" smtClean="0"/>
              <a:t> </a:t>
            </a:r>
            <a:r>
              <a:rPr lang="tr-TR" b="1" dirty="0" err="1" smtClean="0"/>
              <a:t>visualized</a:t>
            </a:r>
            <a:r>
              <a:rPr lang="tr-TR" b="1" dirty="0" smtClean="0"/>
              <a:t>? </a:t>
            </a:r>
            <a:endParaRPr lang="en-US" b="1" dirty="0"/>
          </a:p>
          <a:p>
            <a:r>
              <a:rPr lang="en-US" b="1" dirty="0"/>
              <a:t>Scatter: Flight Number vs. Orbit Type</a:t>
            </a:r>
            <a:r>
              <a:rPr lang="en-US" dirty="0"/>
              <a:t> — </a:t>
            </a:r>
            <a:r>
              <a:rPr lang="en-US" i="1" dirty="0"/>
              <a:t>Why:</a:t>
            </a:r>
            <a:r>
              <a:rPr lang="en-US" dirty="0"/>
              <a:t> check improvement trends within each orbit family; identify experience effects by mission class.</a:t>
            </a:r>
          </a:p>
          <a:p>
            <a:r>
              <a:rPr lang="en-US" b="1" dirty="0"/>
              <a:t>Scatter: Payload Mass vs. Orbit Type</a:t>
            </a:r>
            <a:r>
              <a:rPr lang="en-US" dirty="0"/>
              <a:t> — </a:t>
            </a:r>
            <a:r>
              <a:rPr lang="en-US" i="1" dirty="0"/>
              <a:t>Why:</a:t>
            </a:r>
            <a:r>
              <a:rPr lang="en-US" dirty="0"/>
              <a:t> examine interaction between payload and orbital energy; find “sweet-spot” payload ranges with higher success.</a:t>
            </a:r>
          </a:p>
          <a:p>
            <a:r>
              <a:rPr lang="en-US" b="1" dirty="0"/>
              <a:t>Line Chart: Yearly Average Success Rate</a:t>
            </a:r>
            <a:r>
              <a:rPr lang="en-US" dirty="0"/>
              <a:t> — </a:t>
            </a:r>
            <a:r>
              <a:rPr lang="en-US" i="1" dirty="0"/>
              <a:t>Why:</a:t>
            </a:r>
            <a:r>
              <a:rPr lang="en-US" dirty="0"/>
              <a:t> visualize temporal trends and program improvements over time.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Visualization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- 2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658187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b="1" dirty="0"/>
              <a:t>Visual design choices (concise)</a:t>
            </a:r>
          </a:p>
          <a:p>
            <a:r>
              <a:rPr lang="en-US" dirty="0"/>
              <a:t>Color-code points by </a:t>
            </a:r>
            <a:r>
              <a:rPr lang="en-US" b="1" dirty="0"/>
              <a:t>landing outcome</a:t>
            </a:r>
            <a:r>
              <a:rPr lang="en-US" dirty="0"/>
              <a:t> (success/failure); use shapes for </a:t>
            </a:r>
            <a:r>
              <a:rPr lang="en-US" b="1" dirty="0"/>
              <a:t>site/orbit</a:t>
            </a:r>
            <a:r>
              <a:rPr lang="en-US" dirty="0"/>
              <a:t>.</a:t>
            </a:r>
          </a:p>
          <a:p>
            <a:r>
              <a:rPr lang="en-US" dirty="0"/>
              <a:t>Add light </a:t>
            </a:r>
            <a:r>
              <a:rPr lang="en-US" b="1" dirty="0"/>
              <a:t>jitter/opacity</a:t>
            </a:r>
            <a:r>
              <a:rPr lang="en-US" dirty="0"/>
              <a:t> to reduce </a:t>
            </a:r>
            <a:r>
              <a:rPr lang="en-US" dirty="0" err="1"/>
              <a:t>overplotting</a:t>
            </a:r>
            <a:r>
              <a:rPr lang="en-US" dirty="0"/>
              <a:t>; optional </a:t>
            </a:r>
            <a:r>
              <a:rPr lang="en-US" b="1" dirty="0"/>
              <a:t>moving average</a:t>
            </a:r>
            <a:r>
              <a:rPr lang="en-US" dirty="0"/>
              <a:t> line for trends.</a:t>
            </a:r>
          </a:p>
          <a:p>
            <a:r>
              <a:rPr lang="en-US" dirty="0"/>
              <a:t>Include </a:t>
            </a:r>
            <a:r>
              <a:rPr lang="en-US" b="1" dirty="0"/>
              <a:t>error bars / CIs</a:t>
            </a:r>
            <a:r>
              <a:rPr lang="en-US" dirty="0"/>
              <a:t> on bars/lines where relevant to communicate uncertainty.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16617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Visualization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- 3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854337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b="1" dirty="0"/>
              <a:t>What we looked for</a:t>
            </a:r>
          </a:p>
          <a:p>
            <a:r>
              <a:rPr lang="en-US" dirty="0"/>
              <a:t>Non-linear patterns, clusters, and outliers tied to </a:t>
            </a:r>
            <a:r>
              <a:rPr lang="en-US" b="1" dirty="0"/>
              <a:t>site, orbit, payload</a:t>
            </a:r>
            <a:r>
              <a:rPr lang="en-US" dirty="0"/>
              <a:t>.</a:t>
            </a:r>
          </a:p>
          <a:p>
            <a:r>
              <a:rPr lang="en-US" dirty="0"/>
              <a:t>Evidence of </a:t>
            </a:r>
            <a:r>
              <a:rPr lang="en-US" b="1" dirty="0"/>
              <a:t>experience curves</a:t>
            </a:r>
            <a:r>
              <a:rPr lang="en-US" dirty="0"/>
              <a:t> (higher success on later flights).</a:t>
            </a:r>
          </a:p>
          <a:p>
            <a:r>
              <a:rPr lang="en-US" dirty="0"/>
              <a:t>Payload–orbit </a:t>
            </a:r>
            <a:r>
              <a:rPr lang="en-US" b="1" dirty="0"/>
              <a:t>interaction</a:t>
            </a:r>
            <a:r>
              <a:rPr lang="en-US" dirty="0"/>
              <a:t> effects that inform model features.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16617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Visualization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- 4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3308083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1108413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tr-TR" b="1" dirty="0" err="1"/>
              <a:t>What</a:t>
            </a:r>
            <a:r>
              <a:rPr lang="tr-TR" b="1" dirty="0"/>
              <a:t> </a:t>
            </a:r>
            <a:r>
              <a:rPr lang="tr-TR" b="1" dirty="0" err="1"/>
              <a:t>we</a:t>
            </a:r>
            <a:r>
              <a:rPr lang="tr-TR" b="1" dirty="0"/>
              <a:t> </a:t>
            </a:r>
            <a:r>
              <a:rPr lang="tr-TR" b="1" dirty="0" err="1"/>
              <a:t>queried</a:t>
            </a:r>
            <a:r>
              <a:rPr lang="tr-TR" b="1" dirty="0"/>
              <a:t> &amp; </a:t>
            </a:r>
            <a:r>
              <a:rPr lang="tr-TR" b="1" dirty="0" err="1"/>
              <a:t>why</a:t>
            </a:r>
            <a:endParaRPr lang="tr-TR" dirty="0"/>
          </a:p>
          <a:p>
            <a:pPr lvl="0"/>
            <a:r>
              <a:rPr lang="tr-TR" b="1" dirty="0" err="1"/>
              <a:t>Launch</a:t>
            </a:r>
            <a:r>
              <a:rPr lang="tr-TR" b="1" dirty="0"/>
              <a:t> site </a:t>
            </a:r>
            <a:r>
              <a:rPr lang="tr-TR" b="1" dirty="0" err="1"/>
              <a:t>inventory</a:t>
            </a:r>
            <a:r>
              <a:rPr lang="tr-TR" dirty="0"/>
              <a:t> — </a:t>
            </a:r>
            <a:r>
              <a:rPr lang="tr-TR" dirty="0" err="1"/>
              <a:t>Identify</a:t>
            </a:r>
            <a:r>
              <a:rPr lang="tr-TR" dirty="0"/>
              <a:t> </a:t>
            </a:r>
            <a:r>
              <a:rPr lang="tr-TR" dirty="0" err="1"/>
              <a:t>unique</a:t>
            </a:r>
            <a:r>
              <a:rPr lang="tr-TR" dirty="0"/>
              <a:t> </a:t>
            </a:r>
            <a:r>
              <a:rPr lang="tr-TR" dirty="0" err="1"/>
              <a:t>launch</a:t>
            </a:r>
            <a:r>
              <a:rPr lang="tr-TR" dirty="0"/>
              <a:t> </a:t>
            </a:r>
            <a:r>
              <a:rPr lang="tr-TR" dirty="0" err="1"/>
              <a:t>sites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downstream</a:t>
            </a:r>
            <a:r>
              <a:rPr lang="tr-TR" dirty="0"/>
              <a:t> </a:t>
            </a:r>
            <a:r>
              <a:rPr lang="tr-TR" dirty="0" err="1"/>
              <a:t>grouping</a:t>
            </a:r>
            <a:r>
              <a:rPr lang="tr-TR" dirty="0"/>
              <a:t>.</a:t>
            </a:r>
            <a:br>
              <a:rPr lang="tr-TR" dirty="0"/>
            </a:br>
            <a:r>
              <a:rPr lang="tr-TR" dirty="0"/>
              <a:t>SELECT DISTINCT </a:t>
            </a:r>
            <a:r>
              <a:rPr lang="tr-TR" dirty="0" err="1"/>
              <a:t>launch_site</a:t>
            </a:r>
            <a:r>
              <a:rPr lang="tr-TR" dirty="0"/>
              <a:t> FROM </a:t>
            </a:r>
            <a:r>
              <a:rPr lang="tr-TR" dirty="0" err="1"/>
              <a:t>launches</a:t>
            </a:r>
            <a:r>
              <a:rPr lang="tr-TR" dirty="0"/>
              <a:t>;</a:t>
            </a:r>
          </a:p>
          <a:p>
            <a:pPr lvl="0"/>
            <a:r>
              <a:rPr lang="tr-TR" b="1" dirty="0" err="1"/>
              <a:t>Prefix</a:t>
            </a:r>
            <a:r>
              <a:rPr lang="tr-TR" b="1" dirty="0"/>
              <a:t> </a:t>
            </a:r>
            <a:r>
              <a:rPr lang="tr-TR" b="1" dirty="0" err="1"/>
              <a:t>filter</a:t>
            </a:r>
            <a:r>
              <a:rPr lang="tr-TR" b="1" dirty="0"/>
              <a:t> (CCA%)</a:t>
            </a:r>
            <a:r>
              <a:rPr lang="tr-TR" dirty="0"/>
              <a:t> — </a:t>
            </a:r>
            <a:r>
              <a:rPr lang="tr-TR" dirty="0" err="1"/>
              <a:t>Quick</a:t>
            </a:r>
            <a:r>
              <a:rPr lang="tr-TR" dirty="0"/>
              <a:t> </a:t>
            </a:r>
            <a:r>
              <a:rPr lang="tr-TR" dirty="0" err="1"/>
              <a:t>sanity-check</a:t>
            </a:r>
            <a:r>
              <a:rPr lang="tr-TR" dirty="0"/>
              <a:t> of site </a:t>
            </a:r>
            <a:r>
              <a:rPr lang="tr-TR" dirty="0" err="1"/>
              <a:t>naming</a:t>
            </a:r>
            <a:r>
              <a:rPr lang="tr-TR" dirty="0"/>
              <a:t> &amp; </a:t>
            </a:r>
            <a:r>
              <a:rPr lang="tr-TR" dirty="0" err="1"/>
              <a:t>sample</a:t>
            </a:r>
            <a:r>
              <a:rPr lang="tr-TR" dirty="0"/>
              <a:t> </a:t>
            </a:r>
            <a:r>
              <a:rPr lang="tr-TR" dirty="0" err="1"/>
              <a:t>listing</a:t>
            </a:r>
            <a:r>
              <a:rPr lang="tr-TR" dirty="0"/>
              <a:t>.</a:t>
            </a:r>
            <a:br>
              <a:rPr lang="tr-TR" dirty="0"/>
            </a:br>
            <a:r>
              <a:rPr lang="tr-TR" dirty="0"/>
              <a:t>SELECT * FROM </a:t>
            </a:r>
            <a:r>
              <a:rPr lang="tr-TR" dirty="0" err="1"/>
              <a:t>launches</a:t>
            </a:r>
            <a:r>
              <a:rPr lang="tr-TR" dirty="0"/>
              <a:t> WHERE </a:t>
            </a:r>
            <a:r>
              <a:rPr lang="tr-TR" dirty="0" err="1"/>
              <a:t>launch_site</a:t>
            </a:r>
            <a:r>
              <a:rPr lang="tr-TR" dirty="0"/>
              <a:t> LIKE 'CCA%' LIMIT 5;</a:t>
            </a:r>
          </a:p>
          <a:p>
            <a:pPr lvl="0"/>
            <a:r>
              <a:rPr lang="tr-TR" b="1" dirty="0"/>
              <a:t>Total </a:t>
            </a:r>
            <a:r>
              <a:rPr lang="tr-TR" b="1" dirty="0" err="1"/>
              <a:t>payload</a:t>
            </a:r>
            <a:r>
              <a:rPr lang="tr-TR" b="1" dirty="0"/>
              <a:t> </a:t>
            </a:r>
            <a:r>
              <a:rPr lang="tr-TR" b="1" dirty="0" err="1"/>
              <a:t>for</a:t>
            </a:r>
            <a:r>
              <a:rPr lang="tr-TR" b="1" dirty="0"/>
              <a:t> NASA</a:t>
            </a:r>
            <a:r>
              <a:rPr lang="tr-TR" dirty="0"/>
              <a:t> — </a:t>
            </a:r>
            <a:r>
              <a:rPr lang="tr-TR" dirty="0" err="1"/>
              <a:t>Quantify</a:t>
            </a:r>
            <a:r>
              <a:rPr lang="tr-TR" dirty="0"/>
              <a:t> </a:t>
            </a:r>
            <a:r>
              <a:rPr lang="tr-TR" dirty="0" err="1"/>
              <a:t>customer-specific</a:t>
            </a:r>
            <a:r>
              <a:rPr lang="tr-TR" dirty="0"/>
              <a:t> lift </a:t>
            </a:r>
            <a:r>
              <a:rPr lang="tr-TR" dirty="0" err="1"/>
              <a:t>capacity</a:t>
            </a:r>
            <a:r>
              <a:rPr lang="tr-TR" dirty="0"/>
              <a:t>.</a:t>
            </a:r>
            <a:br>
              <a:rPr lang="tr-TR" dirty="0"/>
            </a:br>
            <a:r>
              <a:rPr lang="tr-TR" dirty="0"/>
              <a:t>SELECT SUM(</a:t>
            </a:r>
            <a:r>
              <a:rPr lang="tr-TR" dirty="0" err="1"/>
              <a:t>payload_mass_kg</a:t>
            </a:r>
            <a:r>
              <a:rPr lang="tr-TR" dirty="0"/>
              <a:t>) FROM </a:t>
            </a:r>
            <a:r>
              <a:rPr lang="tr-TR" dirty="0" err="1"/>
              <a:t>launches</a:t>
            </a:r>
            <a:r>
              <a:rPr lang="tr-TR" dirty="0"/>
              <a:t> WHERE </a:t>
            </a:r>
            <a:r>
              <a:rPr lang="tr-TR" dirty="0" err="1"/>
              <a:t>customer</a:t>
            </a:r>
            <a:r>
              <a:rPr lang="tr-TR" dirty="0"/>
              <a:t> LIKE '%NASA</a:t>
            </a:r>
            <a:r>
              <a:rPr lang="tr-TR" dirty="0" smtClean="0"/>
              <a:t>%';</a:t>
            </a:r>
            <a:endParaRPr lang="tr-TR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16616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SQL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- 1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1108413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tr-TR" b="1" dirty="0" err="1"/>
              <a:t>What</a:t>
            </a:r>
            <a:r>
              <a:rPr lang="tr-TR" b="1" dirty="0"/>
              <a:t> </a:t>
            </a:r>
            <a:r>
              <a:rPr lang="tr-TR" b="1" dirty="0" err="1"/>
              <a:t>we</a:t>
            </a:r>
            <a:r>
              <a:rPr lang="tr-TR" b="1" dirty="0"/>
              <a:t> </a:t>
            </a:r>
            <a:r>
              <a:rPr lang="tr-TR" b="1" dirty="0" err="1"/>
              <a:t>queried</a:t>
            </a:r>
            <a:r>
              <a:rPr lang="tr-TR" b="1" dirty="0"/>
              <a:t> &amp; </a:t>
            </a:r>
            <a:r>
              <a:rPr lang="tr-TR" b="1" dirty="0" err="1"/>
              <a:t>why</a:t>
            </a:r>
            <a:endParaRPr lang="tr-TR" dirty="0"/>
          </a:p>
          <a:p>
            <a:pPr lvl="0"/>
            <a:r>
              <a:rPr lang="tr-TR" b="1" dirty="0" err="1"/>
              <a:t>Avg</a:t>
            </a:r>
            <a:r>
              <a:rPr lang="tr-TR" b="1" dirty="0"/>
              <a:t> </a:t>
            </a:r>
            <a:r>
              <a:rPr lang="tr-TR" b="1" dirty="0" err="1"/>
              <a:t>payload</a:t>
            </a:r>
            <a:r>
              <a:rPr lang="tr-TR" b="1" dirty="0"/>
              <a:t> of F9 v1.1</a:t>
            </a:r>
            <a:r>
              <a:rPr lang="tr-TR" dirty="0"/>
              <a:t> — </a:t>
            </a:r>
            <a:r>
              <a:rPr lang="tr-TR" dirty="0" err="1"/>
              <a:t>Compare</a:t>
            </a:r>
            <a:r>
              <a:rPr lang="tr-TR" dirty="0"/>
              <a:t> </a:t>
            </a:r>
            <a:r>
              <a:rPr lang="tr-TR" dirty="0" err="1"/>
              <a:t>payload</a:t>
            </a:r>
            <a:r>
              <a:rPr lang="tr-TR" dirty="0"/>
              <a:t> </a:t>
            </a:r>
            <a:r>
              <a:rPr lang="tr-TR" dirty="0" err="1"/>
              <a:t>capability</a:t>
            </a:r>
            <a:r>
              <a:rPr lang="tr-TR" dirty="0"/>
              <a:t> </a:t>
            </a:r>
            <a:r>
              <a:rPr lang="tr-TR" dirty="0" err="1"/>
              <a:t>across</a:t>
            </a:r>
            <a:r>
              <a:rPr lang="tr-TR" dirty="0"/>
              <a:t> </a:t>
            </a:r>
            <a:r>
              <a:rPr lang="tr-TR" dirty="0" err="1"/>
              <a:t>booster</a:t>
            </a:r>
            <a:r>
              <a:rPr lang="tr-TR" dirty="0"/>
              <a:t> </a:t>
            </a:r>
            <a:r>
              <a:rPr lang="tr-TR" dirty="0" err="1"/>
              <a:t>versions</a:t>
            </a:r>
            <a:r>
              <a:rPr lang="tr-TR" dirty="0"/>
              <a:t>.</a:t>
            </a:r>
            <a:br>
              <a:rPr lang="tr-TR" dirty="0"/>
            </a:br>
            <a:r>
              <a:rPr lang="tr-TR" dirty="0"/>
              <a:t>SELECT AVG(</a:t>
            </a:r>
            <a:r>
              <a:rPr lang="tr-TR" dirty="0" err="1"/>
              <a:t>payload_mass_kg</a:t>
            </a:r>
            <a:r>
              <a:rPr lang="tr-TR" dirty="0"/>
              <a:t>) FROM </a:t>
            </a:r>
            <a:r>
              <a:rPr lang="tr-TR" dirty="0" err="1"/>
              <a:t>launches</a:t>
            </a:r>
            <a:r>
              <a:rPr lang="tr-TR" dirty="0"/>
              <a:t> WHERE </a:t>
            </a:r>
            <a:r>
              <a:rPr lang="tr-TR" dirty="0" err="1"/>
              <a:t>booster_version</a:t>
            </a:r>
            <a:r>
              <a:rPr lang="tr-TR" dirty="0"/>
              <a:t>='F9 v1.1';</a:t>
            </a:r>
          </a:p>
          <a:p>
            <a:r>
              <a:rPr lang="tr-TR" b="1" dirty="0"/>
              <a:t>First </a:t>
            </a:r>
            <a:r>
              <a:rPr lang="tr-TR" b="1" dirty="0" err="1"/>
              <a:t>successful</a:t>
            </a:r>
            <a:r>
              <a:rPr lang="tr-TR" b="1" dirty="0"/>
              <a:t> </a:t>
            </a:r>
            <a:r>
              <a:rPr lang="tr-TR" b="1" dirty="0" err="1"/>
              <a:t>ground</a:t>
            </a:r>
            <a:r>
              <a:rPr lang="tr-TR" b="1" dirty="0"/>
              <a:t> </a:t>
            </a:r>
            <a:r>
              <a:rPr lang="tr-TR" b="1" dirty="0" err="1"/>
              <a:t>landing</a:t>
            </a:r>
            <a:r>
              <a:rPr lang="tr-TR" dirty="0"/>
              <a:t> — </a:t>
            </a:r>
            <a:r>
              <a:rPr lang="tr-TR" dirty="0" err="1"/>
              <a:t>Establish</a:t>
            </a:r>
            <a:r>
              <a:rPr lang="tr-TR" dirty="0"/>
              <a:t> program </a:t>
            </a:r>
            <a:r>
              <a:rPr lang="tr-TR" dirty="0" err="1"/>
              <a:t>milestone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timeline</a:t>
            </a:r>
            <a:r>
              <a:rPr lang="tr-TR" dirty="0"/>
              <a:t> </a:t>
            </a:r>
            <a:r>
              <a:rPr lang="tr-TR" dirty="0" err="1"/>
              <a:t>anchor</a:t>
            </a:r>
            <a:r>
              <a:rPr lang="tr-TR" dirty="0"/>
              <a:t>.</a:t>
            </a:r>
            <a:br>
              <a:rPr lang="tr-TR" dirty="0"/>
            </a:br>
            <a:r>
              <a:rPr lang="tr-TR" dirty="0"/>
              <a:t>SELECT MIN(</a:t>
            </a:r>
            <a:r>
              <a:rPr lang="tr-TR" dirty="0" err="1"/>
              <a:t>date</a:t>
            </a:r>
            <a:r>
              <a:rPr lang="tr-TR" dirty="0"/>
              <a:t>) FROM </a:t>
            </a:r>
            <a:r>
              <a:rPr lang="tr-TR" dirty="0" err="1"/>
              <a:t>launches</a:t>
            </a:r>
            <a:r>
              <a:rPr lang="tr-TR" dirty="0"/>
              <a:t> WHERE </a:t>
            </a:r>
            <a:r>
              <a:rPr lang="tr-TR" dirty="0" err="1"/>
              <a:t>landing_outcome</a:t>
            </a:r>
            <a:r>
              <a:rPr lang="tr-TR" dirty="0"/>
              <a:t>='</a:t>
            </a:r>
            <a:r>
              <a:rPr lang="tr-TR" dirty="0" err="1"/>
              <a:t>Success</a:t>
            </a:r>
            <a:r>
              <a:rPr lang="tr-TR" dirty="0"/>
              <a:t> (</a:t>
            </a:r>
            <a:r>
              <a:rPr lang="tr-TR" dirty="0" err="1"/>
              <a:t>ground</a:t>
            </a:r>
            <a:r>
              <a:rPr lang="tr-TR" dirty="0"/>
              <a:t> </a:t>
            </a:r>
            <a:r>
              <a:rPr lang="tr-TR" dirty="0" err="1"/>
              <a:t>pad</a:t>
            </a:r>
            <a:r>
              <a:rPr lang="tr-TR" dirty="0"/>
              <a:t>)';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16616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SQL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- 2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6454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1108413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lvl="0"/>
            <a:r>
              <a:rPr lang="tr-TR" b="1" dirty="0" err="1"/>
              <a:t>Successful</a:t>
            </a:r>
            <a:r>
              <a:rPr lang="tr-TR" b="1" dirty="0"/>
              <a:t> </a:t>
            </a:r>
            <a:r>
              <a:rPr lang="tr-TR" b="1" dirty="0" err="1"/>
              <a:t>drone-ship</a:t>
            </a:r>
            <a:r>
              <a:rPr lang="tr-TR" b="1" dirty="0"/>
              <a:t> </a:t>
            </a:r>
            <a:r>
              <a:rPr lang="tr-TR" b="1" dirty="0" err="1"/>
              <a:t>landings</a:t>
            </a:r>
            <a:r>
              <a:rPr lang="tr-TR" b="1" dirty="0"/>
              <a:t> (4,000–6,000 kg)</a:t>
            </a:r>
            <a:r>
              <a:rPr lang="tr-TR" dirty="0"/>
              <a:t> — </a:t>
            </a:r>
            <a:r>
              <a:rPr lang="tr-TR" dirty="0" err="1"/>
              <a:t>Examine</a:t>
            </a:r>
            <a:r>
              <a:rPr lang="tr-TR" dirty="0"/>
              <a:t> </a:t>
            </a:r>
            <a:r>
              <a:rPr lang="tr-TR" dirty="0" err="1"/>
              <a:t>success</a:t>
            </a:r>
            <a:r>
              <a:rPr lang="tr-TR" dirty="0"/>
              <a:t> </a:t>
            </a:r>
            <a:r>
              <a:rPr lang="tr-TR" dirty="0" err="1"/>
              <a:t>under</a:t>
            </a:r>
            <a:r>
              <a:rPr lang="tr-TR" dirty="0"/>
              <a:t> </a:t>
            </a:r>
            <a:r>
              <a:rPr lang="tr-TR" dirty="0" err="1"/>
              <a:t>medium</a:t>
            </a:r>
            <a:r>
              <a:rPr lang="tr-TR" dirty="0"/>
              <a:t>/</a:t>
            </a:r>
            <a:r>
              <a:rPr lang="tr-TR" dirty="0" err="1"/>
              <a:t>heavy</a:t>
            </a:r>
            <a:r>
              <a:rPr lang="tr-TR" dirty="0"/>
              <a:t> </a:t>
            </a:r>
            <a:r>
              <a:rPr lang="tr-TR" dirty="0" err="1"/>
              <a:t>loads</a:t>
            </a:r>
            <a:r>
              <a:rPr lang="tr-TR" dirty="0"/>
              <a:t>.</a:t>
            </a:r>
            <a:br>
              <a:rPr lang="tr-TR" dirty="0"/>
            </a:br>
            <a:r>
              <a:rPr lang="tr-TR" dirty="0"/>
              <a:t>SELECT </a:t>
            </a:r>
            <a:r>
              <a:rPr lang="tr-TR" dirty="0" err="1"/>
              <a:t>booster</a:t>
            </a:r>
            <a:r>
              <a:rPr lang="tr-TR" dirty="0"/>
              <a:t>, </a:t>
            </a:r>
            <a:r>
              <a:rPr lang="tr-TR" dirty="0" err="1"/>
              <a:t>payload_mass_kg</a:t>
            </a:r>
            <a:r>
              <a:rPr lang="tr-TR" dirty="0"/>
              <a:t> FROM </a:t>
            </a:r>
            <a:r>
              <a:rPr lang="tr-TR" dirty="0" err="1"/>
              <a:t>launches</a:t>
            </a:r>
            <a:r>
              <a:rPr lang="tr-TR" dirty="0"/>
              <a:t> WHERE </a:t>
            </a:r>
            <a:r>
              <a:rPr lang="tr-TR" dirty="0" err="1"/>
              <a:t>landing_outcome</a:t>
            </a:r>
            <a:r>
              <a:rPr lang="tr-TR" dirty="0"/>
              <a:t>='</a:t>
            </a:r>
            <a:r>
              <a:rPr lang="tr-TR" dirty="0" err="1"/>
              <a:t>Success</a:t>
            </a:r>
            <a:r>
              <a:rPr lang="tr-TR" dirty="0"/>
              <a:t> (</a:t>
            </a:r>
            <a:r>
              <a:rPr lang="tr-TR" dirty="0" err="1"/>
              <a:t>drone</a:t>
            </a:r>
            <a:r>
              <a:rPr lang="tr-TR" dirty="0"/>
              <a:t> </a:t>
            </a:r>
            <a:r>
              <a:rPr lang="tr-TR" dirty="0" err="1"/>
              <a:t>ship</a:t>
            </a:r>
            <a:r>
              <a:rPr lang="tr-TR" dirty="0"/>
              <a:t>)' AND </a:t>
            </a:r>
            <a:r>
              <a:rPr lang="tr-TR" dirty="0" err="1"/>
              <a:t>payload_mass_kg</a:t>
            </a:r>
            <a:r>
              <a:rPr lang="tr-TR" dirty="0"/>
              <a:t> BETWEEN 4000 AND 6000;</a:t>
            </a:r>
          </a:p>
          <a:p>
            <a:pPr lvl="0"/>
            <a:r>
              <a:rPr lang="tr-TR" b="1" dirty="0" err="1"/>
              <a:t>Success</a:t>
            </a:r>
            <a:r>
              <a:rPr lang="tr-TR" b="1" dirty="0"/>
              <a:t> vs. </a:t>
            </a:r>
            <a:r>
              <a:rPr lang="tr-TR" b="1" dirty="0" err="1"/>
              <a:t>failure</a:t>
            </a:r>
            <a:r>
              <a:rPr lang="tr-TR" b="1" dirty="0"/>
              <a:t> </a:t>
            </a:r>
            <a:r>
              <a:rPr lang="tr-TR" b="1" dirty="0" err="1"/>
              <a:t>counts</a:t>
            </a:r>
            <a:r>
              <a:rPr lang="tr-TR" dirty="0"/>
              <a:t> — </a:t>
            </a:r>
            <a:r>
              <a:rPr lang="tr-TR" dirty="0" err="1"/>
              <a:t>Baseline</a:t>
            </a:r>
            <a:r>
              <a:rPr lang="tr-TR" dirty="0"/>
              <a:t> </a:t>
            </a:r>
            <a:r>
              <a:rPr lang="tr-TR" dirty="0" err="1"/>
              <a:t>class</a:t>
            </a:r>
            <a:r>
              <a:rPr lang="tr-TR" dirty="0"/>
              <a:t> </a:t>
            </a:r>
            <a:r>
              <a:rPr lang="tr-TR" dirty="0" err="1"/>
              <a:t>balance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modeling</a:t>
            </a:r>
            <a:r>
              <a:rPr lang="tr-TR" dirty="0"/>
              <a:t>.</a:t>
            </a:r>
            <a:br>
              <a:rPr lang="tr-TR" dirty="0"/>
            </a:br>
            <a:r>
              <a:rPr lang="tr-TR" dirty="0"/>
              <a:t>SELECT </a:t>
            </a:r>
            <a:r>
              <a:rPr lang="tr-TR" dirty="0" err="1"/>
              <a:t>mission_outcome</a:t>
            </a:r>
            <a:r>
              <a:rPr lang="tr-TR" dirty="0"/>
              <a:t>, COUNT(*) FROM </a:t>
            </a:r>
            <a:r>
              <a:rPr lang="tr-TR" dirty="0" err="1"/>
              <a:t>launches</a:t>
            </a:r>
            <a:r>
              <a:rPr lang="tr-TR" dirty="0"/>
              <a:t> GROUP BY </a:t>
            </a:r>
            <a:r>
              <a:rPr lang="tr-TR" dirty="0" err="1"/>
              <a:t>mission_outcome</a:t>
            </a:r>
            <a:r>
              <a:rPr lang="tr-TR" dirty="0"/>
              <a:t>;</a:t>
            </a:r>
          </a:p>
          <a:p>
            <a:pPr lvl="0"/>
            <a:r>
              <a:rPr lang="tr-TR" b="1" dirty="0" err="1"/>
              <a:t>Boosters</a:t>
            </a:r>
            <a:r>
              <a:rPr lang="tr-TR" b="1" dirty="0"/>
              <a:t> </a:t>
            </a:r>
            <a:r>
              <a:rPr lang="tr-TR" b="1" dirty="0" err="1"/>
              <a:t>with</a:t>
            </a:r>
            <a:r>
              <a:rPr lang="tr-TR" b="1" dirty="0"/>
              <a:t> </a:t>
            </a:r>
            <a:r>
              <a:rPr lang="tr-TR" b="1" dirty="0" err="1"/>
              <a:t>max</a:t>
            </a:r>
            <a:r>
              <a:rPr lang="tr-TR" b="1" dirty="0"/>
              <a:t> </a:t>
            </a:r>
            <a:r>
              <a:rPr lang="tr-TR" b="1" dirty="0" err="1"/>
              <a:t>payload</a:t>
            </a:r>
            <a:r>
              <a:rPr lang="tr-TR" dirty="0"/>
              <a:t> — Spot hardware </a:t>
            </a:r>
            <a:r>
              <a:rPr lang="tr-TR" dirty="0" err="1"/>
              <a:t>outliers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best</a:t>
            </a:r>
            <a:r>
              <a:rPr lang="tr-TR" dirty="0"/>
              <a:t> </a:t>
            </a:r>
            <a:r>
              <a:rPr lang="tr-TR" dirty="0" err="1"/>
              <a:t>performers</a:t>
            </a:r>
            <a:r>
              <a:rPr lang="tr-TR" dirty="0"/>
              <a:t>.</a:t>
            </a:r>
            <a:br>
              <a:rPr lang="tr-TR" dirty="0"/>
            </a:br>
            <a:r>
              <a:rPr lang="tr-TR" dirty="0"/>
              <a:t>SELECT </a:t>
            </a:r>
            <a:r>
              <a:rPr lang="tr-TR" dirty="0" err="1"/>
              <a:t>booster</a:t>
            </a:r>
            <a:r>
              <a:rPr lang="tr-TR" dirty="0"/>
              <a:t>, MAX(</a:t>
            </a:r>
            <a:r>
              <a:rPr lang="tr-TR" dirty="0" err="1"/>
              <a:t>payload_mass_kg</a:t>
            </a:r>
            <a:r>
              <a:rPr lang="tr-TR" dirty="0"/>
              <a:t>) AS </a:t>
            </a:r>
            <a:r>
              <a:rPr lang="tr-TR" dirty="0" err="1"/>
              <a:t>max_payload</a:t>
            </a:r>
            <a:r>
              <a:rPr lang="tr-TR" dirty="0"/>
              <a:t> FROM </a:t>
            </a:r>
            <a:r>
              <a:rPr lang="tr-TR" dirty="0" err="1"/>
              <a:t>launches</a:t>
            </a:r>
            <a:r>
              <a:rPr lang="tr-TR" dirty="0"/>
              <a:t> GROUP BY </a:t>
            </a:r>
            <a:r>
              <a:rPr lang="tr-TR" dirty="0" err="1"/>
              <a:t>booster</a:t>
            </a:r>
            <a:r>
              <a:rPr lang="tr-TR" dirty="0"/>
              <a:t> ORDER BY </a:t>
            </a:r>
            <a:r>
              <a:rPr lang="tr-TR" dirty="0" err="1"/>
              <a:t>max_payload</a:t>
            </a:r>
            <a:r>
              <a:rPr lang="tr-TR" dirty="0"/>
              <a:t> DESC LIMIT 1;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16616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SQL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- 3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102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1108413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lvl="0"/>
            <a:r>
              <a:rPr lang="tr-TR" b="1" dirty="0"/>
              <a:t>2015 </a:t>
            </a:r>
            <a:r>
              <a:rPr lang="tr-TR" b="1" dirty="0" err="1"/>
              <a:t>drone-ship</a:t>
            </a:r>
            <a:r>
              <a:rPr lang="tr-TR" b="1" dirty="0"/>
              <a:t> </a:t>
            </a:r>
            <a:r>
              <a:rPr lang="tr-TR" b="1" dirty="0" err="1"/>
              <a:t>failures</a:t>
            </a:r>
            <a:r>
              <a:rPr lang="tr-TR" b="1" dirty="0"/>
              <a:t> (</a:t>
            </a:r>
            <a:r>
              <a:rPr lang="tr-TR" b="1" dirty="0" err="1"/>
              <a:t>with</a:t>
            </a:r>
            <a:r>
              <a:rPr lang="tr-TR" b="1" dirty="0"/>
              <a:t> </a:t>
            </a:r>
            <a:r>
              <a:rPr lang="tr-TR" b="1" dirty="0" err="1"/>
              <a:t>versions</a:t>
            </a:r>
            <a:r>
              <a:rPr lang="tr-TR" b="1" dirty="0"/>
              <a:t> &amp; </a:t>
            </a:r>
            <a:r>
              <a:rPr lang="tr-TR" b="1" dirty="0" err="1"/>
              <a:t>sites</a:t>
            </a:r>
            <a:r>
              <a:rPr lang="tr-TR" b="1" dirty="0"/>
              <a:t>)</a:t>
            </a:r>
            <a:r>
              <a:rPr lang="tr-TR" dirty="0"/>
              <a:t> — </a:t>
            </a:r>
            <a:r>
              <a:rPr lang="tr-TR" dirty="0" err="1"/>
              <a:t>Year-specific</a:t>
            </a:r>
            <a:r>
              <a:rPr lang="tr-TR" dirty="0"/>
              <a:t> </a:t>
            </a:r>
            <a:r>
              <a:rPr lang="tr-TR" dirty="0" err="1"/>
              <a:t>failure</a:t>
            </a:r>
            <a:r>
              <a:rPr lang="tr-TR" dirty="0"/>
              <a:t> </a:t>
            </a:r>
            <a:r>
              <a:rPr lang="tr-TR" dirty="0" err="1"/>
              <a:t>context</a:t>
            </a:r>
            <a:r>
              <a:rPr lang="tr-TR" dirty="0"/>
              <a:t>.</a:t>
            </a:r>
            <a:br>
              <a:rPr lang="tr-TR" dirty="0"/>
            </a:br>
            <a:r>
              <a:rPr lang="tr-TR" dirty="0"/>
              <a:t>SELECT </a:t>
            </a:r>
            <a:r>
              <a:rPr lang="tr-TR" dirty="0" err="1"/>
              <a:t>date</a:t>
            </a:r>
            <a:r>
              <a:rPr lang="tr-TR" dirty="0"/>
              <a:t>, </a:t>
            </a:r>
            <a:r>
              <a:rPr lang="tr-TR" dirty="0" err="1"/>
              <a:t>booster_version</a:t>
            </a:r>
            <a:r>
              <a:rPr lang="tr-TR" dirty="0"/>
              <a:t>, </a:t>
            </a:r>
            <a:r>
              <a:rPr lang="tr-TR" dirty="0" err="1"/>
              <a:t>launch_site</a:t>
            </a:r>
            <a:r>
              <a:rPr lang="tr-TR" dirty="0"/>
              <a:t> FROM </a:t>
            </a:r>
            <a:r>
              <a:rPr lang="tr-TR" dirty="0" err="1"/>
              <a:t>launches</a:t>
            </a:r>
            <a:r>
              <a:rPr lang="tr-TR" dirty="0"/>
              <a:t> WHERE </a:t>
            </a:r>
            <a:r>
              <a:rPr lang="tr-TR" dirty="0" err="1"/>
              <a:t>landing_outcome</a:t>
            </a:r>
            <a:r>
              <a:rPr lang="tr-TR" dirty="0"/>
              <a:t>='</a:t>
            </a:r>
            <a:r>
              <a:rPr lang="tr-TR" dirty="0" err="1"/>
              <a:t>Failure</a:t>
            </a:r>
            <a:r>
              <a:rPr lang="tr-TR" dirty="0"/>
              <a:t> (</a:t>
            </a:r>
            <a:r>
              <a:rPr lang="tr-TR" dirty="0" err="1"/>
              <a:t>drone</a:t>
            </a:r>
            <a:r>
              <a:rPr lang="tr-TR" dirty="0"/>
              <a:t> </a:t>
            </a:r>
            <a:r>
              <a:rPr lang="tr-TR" dirty="0" err="1"/>
              <a:t>ship</a:t>
            </a:r>
            <a:r>
              <a:rPr lang="tr-TR" dirty="0"/>
              <a:t>)' AND </a:t>
            </a:r>
            <a:r>
              <a:rPr lang="tr-TR" dirty="0" err="1"/>
              <a:t>strftime</a:t>
            </a:r>
            <a:r>
              <a:rPr lang="tr-TR" dirty="0"/>
              <a:t>('%Y', </a:t>
            </a:r>
            <a:r>
              <a:rPr lang="tr-TR" dirty="0" err="1"/>
              <a:t>date</a:t>
            </a:r>
            <a:r>
              <a:rPr lang="tr-TR" dirty="0"/>
              <a:t>)='2015';</a:t>
            </a:r>
          </a:p>
          <a:p>
            <a:pPr lvl="0"/>
            <a:r>
              <a:rPr lang="tr-TR" b="1" dirty="0" err="1"/>
              <a:t>Rank</a:t>
            </a:r>
            <a:r>
              <a:rPr lang="tr-TR" b="1" dirty="0"/>
              <a:t> </a:t>
            </a:r>
            <a:r>
              <a:rPr lang="tr-TR" b="1" dirty="0" err="1"/>
              <a:t>landing</a:t>
            </a:r>
            <a:r>
              <a:rPr lang="tr-TR" b="1" dirty="0"/>
              <a:t> </a:t>
            </a:r>
            <a:r>
              <a:rPr lang="tr-TR" b="1" dirty="0" err="1"/>
              <a:t>outcomes</a:t>
            </a:r>
            <a:r>
              <a:rPr lang="tr-TR" b="1" dirty="0"/>
              <a:t> (2010-06-04 → 2017-03-20)</a:t>
            </a:r>
            <a:r>
              <a:rPr lang="tr-TR" dirty="0"/>
              <a:t> — </a:t>
            </a:r>
            <a:r>
              <a:rPr lang="tr-TR" dirty="0" err="1"/>
              <a:t>Outcome</a:t>
            </a:r>
            <a:r>
              <a:rPr lang="tr-TR" dirty="0"/>
              <a:t> </a:t>
            </a:r>
            <a:r>
              <a:rPr lang="tr-TR" dirty="0" err="1"/>
              <a:t>frequencies</a:t>
            </a:r>
            <a:r>
              <a:rPr lang="tr-TR" dirty="0"/>
              <a:t> </a:t>
            </a:r>
            <a:r>
              <a:rPr lang="tr-TR" dirty="0" err="1"/>
              <a:t>over</a:t>
            </a:r>
            <a:r>
              <a:rPr lang="tr-TR" dirty="0"/>
              <a:t> a </a:t>
            </a:r>
            <a:r>
              <a:rPr lang="tr-TR" dirty="0" err="1"/>
              <a:t>fixed</a:t>
            </a:r>
            <a:r>
              <a:rPr lang="tr-TR" dirty="0"/>
              <a:t> </a:t>
            </a:r>
            <a:r>
              <a:rPr lang="tr-TR" dirty="0" err="1"/>
              <a:t>window</a:t>
            </a:r>
            <a:r>
              <a:rPr lang="tr-TR" dirty="0"/>
              <a:t>.</a:t>
            </a:r>
            <a:br>
              <a:rPr lang="tr-TR" dirty="0"/>
            </a:br>
            <a:r>
              <a:rPr lang="tr-TR" dirty="0"/>
              <a:t>SELECT </a:t>
            </a:r>
            <a:r>
              <a:rPr lang="tr-TR" dirty="0" err="1"/>
              <a:t>landing_outcome</a:t>
            </a:r>
            <a:r>
              <a:rPr lang="tr-TR" dirty="0"/>
              <a:t>, COUNT(*) AS </a:t>
            </a:r>
            <a:r>
              <a:rPr lang="tr-TR" dirty="0" err="1"/>
              <a:t>cnt</a:t>
            </a:r>
            <a:r>
              <a:rPr lang="tr-TR" dirty="0"/>
              <a:t> FROM </a:t>
            </a:r>
            <a:r>
              <a:rPr lang="tr-TR" dirty="0" err="1"/>
              <a:t>launches</a:t>
            </a:r>
            <a:r>
              <a:rPr lang="tr-TR" dirty="0"/>
              <a:t> WHERE </a:t>
            </a:r>
            <a:r>
              <a:rPr lang="tr-TR" dirty="0" err="1"/>
              <a:t>date</a:t>
            </a:r>
            <a:r>
              <a:rPr lang="tr-TR" dirty="0"/>
              <a:t> BETWEEN '2010-06-04' AND '2017-03-20' GROUP BY </a:t>
            </a:r>
            <a:r>
              <a:rPr lang="tr-TR" dirty="0" err="1"/>
              <a:t>landing_outcome</a:t>
            </a:r>
            <a:r>
              <a:rPr lang="tr-TR" dirty="0"/>
              <a:t> ORDER BY </a:t>
            </a:r>
            <a:r>
              <a:rPr lang="tr-TR" dirty="0" err="1"/>
              <a:t>cnt</a:t>
            </a:r>
            <a:r>
              <a:rPr lang="tr-TR" dirty="0"/>
              <a:t> DESC;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16616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SQL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- 4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1116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1108413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lvl="0"/>
            <a:r>
              <a:rPr lang="tr-TR" dirty="0"/>
              <a:t>SQL </a:t>
            </a:r>
            <a:r>
              <a:rPr lang="tr-TR" dirty="0" err="1"/>
              <a:t>let</a:t>
            </a:r>
            <a:r>
              <a:rPr lang="tr-TR" dirty="0"/>
              <a:t> us </a:t>
            </a:r>
            <a:r>
              <a:rPr lang="tr-TR" b="1" dirty="0" err="1"/>
              <a:t>slice</a:t>
            </a:r>
            <a:r>
              <a:rPr lang="tr-TR" b="1" dirty="0"/>
              <a:t> </a:t>
            </a:r>
            <a:r>
              <a:rPr lang="tr-TR" b="1" dirty="0" err="1"/>
              <a:t>by</a:t>
            </a:r>
            <a:r>
              <a:rPr lang="tr-TR" b="1" dirty="0"/>
              <a:t> site/</a:t>
            </a:r>
            <a:r>
              <a:rPr lang="tr-TR" b="1" dirty="0" err="1"/>
              <a:t>orbit</a:t>
            </a:r>
            <a:r>
              <a:rPr lang="tr-TR" b="1" dirty="0"/>
              <a:t>/</a:t>
            </a:r>
            <a:r>
              <a:rPr lang="tr-TR" b="1" dirty="0" err="1"/>
              <a:t>version</a:t>
            </a:r>
            <a:r>
              <a:rPr lang="tr-TR" dirty="0"/>
              <a:t>, </a:t>
            </a:r>
            <a:r>
              <a:rPr lang="tr-TR" b="1" dirty="0" err="1"/>
              <a:t>aggregate</a:t>
            </a:r>
            <a:r>
              <a:rPr lang="tr-TR" b="1" dirty="0"/>
              <a:t> </a:t>
            </a:r>
            <a:r>
              <a:rPr lang="tr-TR" b="1" dirty="0" err="1"/>
              <a:t>payloads</a:t>
            </a:r>
            <a:r>
              <a:rPr lang="tr-TR" dirty="0"/>
              <a:t>,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b="1" dirty="0"/>
              <a:t>time-</a:t>
            </a:r>
            <a:r>
              <a:rPr lang="tr-TR" b="1" dirty="0" err="1"/>
              <a:t>box</a:t>
            </a:r>
            <a:r>
              <a:rPr lang="tr-TR" dirty="0"/>
              <a:t> </a:t>
            </a:r>
            <a:r>
              <a:rPr lang="tr-TR" dirty="0" err="1"/>
              <a:t>trends</a:t>
            </a:r>
            <a:r>
              <a:rPr lang="tr-TR" dirty="0"/>
              <a:t> </a:t>
            </a:r>
            <a:r>
              <a:rPr lang="tr-TR" dirty="0" err="1"/>
              <a:t>rapidly</a:t>
            </a:r>
            <a:r>
              <a:rPr lang="tr-TR" dirty="0"/>
              <a:t>.</a:t>
            </a:r>
          </a:p>
          <a:p>
            <a:pPr lvl="0"/>
            <a:r>
              <a:rPr lang="tr-TR" dirty="0" err="1"/>
              <a:t>Results</a:t>
            </a:r>
            <a:r>
              <a:rPr lang="tr-TR" dirty="0"/>
              <a:t> </a:t>
            </a:r>
            <a:r>
              <a:rPr lang="tr-TR" dirty="0" err="1"/>
              <a:t>guided</a:t>
            </a:r>
            <a:r>
              <a:rPr lang="tr-TR" dirty="0"/>
              <a:t> </a:t>
            </a:r>
            <a:r>
              <a:rPr lang="tr-TR" dirty="0" err="1"/>
              <a:t>which</a:t>
            </a:r>
            <a:r>
              <a:rPr lang="tr-TR" dirty="0"/>
              <a:t> </a:t>
            </a:r>
            <a:r>
              <a:rPr lang="tr-TR" b="1" dirty="0" err="1"/>
              <a:t>features</a:t>
            </a:r>
            <a:r>
              <a:rPr lang="tr-TR" dirty="0"/>
              <a:t> </a:t>
            </a:r>
            <a:r>
              <a:rPr lang="tr-TR" dirty="0" err="1"/>
              <a:t>mattered</a:t>
            </a:r>
            <a:r>
              <a:rPr lang="tr-TR" dirty="0"/>
              <a:t> </a:t>
            </a:r>
            <a:r>
              <a:rPr lang="tr-TR" dirty="0" err="1"/>
              <a:t>most</a:t>
            </a:r>
            <a:r>
              <a:rPr lang="tr-TR" dirty="0"/>
              <a:t> (</a:t>
            </a:r>
            <a:r>
              <a:rPr lang="tr-TR" dirty="0" err="1"/>
              <a:t>payload</a:t>
            </a:r>
            <a:r>
              <a:rPr lang="tr-TR" dirty="0"/>
              <a:t>, </a:t>
            </a:r>
            <a:r>
              <a:rPr lang="tr-TR" dirty="0" err="1"/>
              <a:t>orbit</a:t>
            </a:r>
            <a:r>
              <a:rPr lang="tr-TR" dirty="0"/>
              <a:t>, site, </a:t>
            </a:r>
            <a:r>
              <a:rPr lang="tr-TR" dirty="0" err="1"/>
              <a:t>booster_version</a:t>
            </a:r>
            <a:r>
              <a:rPr lang="tr-TR" dirty="0"/>
              <a:t>)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informed</a:t>
            </a:r>
            <a:r>
              <a:rPr lang="tr-TR" dirty="0"/>
              <a:t> </a:t>
            </a:r>
            <a:r>
              <a:rPr lang="tr-TR" b="1" dirty="0" err="1"/>
              <a:t>class</a:t>
            </a:r>
            <a:r>
              <a:rPr lang="tr-TR" b="1" dirty="0"/>
              <a:t> </a:t>
            </a:r>
            <a:r>
              <a:rPr lang="tr-TR" b="1" dirty="0" err="1"/>
              <a:t>imbalance</a:t>
            </a:r>
            <a:r>
              <a:rPr lang="tr-TR" dirty="0"/>
              <a:t> </a:t>
            </a:r>
            <a:r>
              <a:rPr lang="tr-TR" dirty="0" err="1"/>
              <a:t>handling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modeling</a:t>
            </a:r>
            <a:r>
              <a:rPr lang="tr-TR" dirty="0"/>
              <a:t>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494582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SQL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- 5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7702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Base </a:t>
            </a:r>
            <a:r>
              <a:rPr lang="en-US" dirty="0"/>
              <a:t>Map &amp; Tiles (</a:t>
            </a:r>
            <a:r>
              <a:rPr lang="en-US" dirty="0" err="1"/>
              <a:t>folium.Map</a:t>
            </a:r>
            <a:r>
              <a:rPr lang="en-US" dirty="0"/>
              <a:t>, e.g., "</a:t>
            </a:r>
            <a:r>
              <a:rPr lang="en-US" dirty="0" err="1"/>
              <a:t>CartoDB</a:t>
            </a:r>
            <a:r>
              <a:rPr lang="en-US" dirty="0"/>
              <a:t> positron", "Stamen Terrain")</a:t>
            </a:r>
          </a:p>
          <a:p>
            <a:pPr marL="0" indent="0">
              <a:buNone/>
            </a:pPr>
            <a:r>
              <a:rPr lang="en-US" dirty="0"/>
              <a:t>Why: Neutral </a:t>
            </a:r>
            <a:r>
              <a:rPr lang="en-US" dirty="0" err="1"/>
              <a:t>basemap</a:t>
            </a:r>
            <a:r>
              <a:rPr lang="en-US" dirty="0"/>
              <a:t> for clear overlays; terrain helps interpret coastal/road </a:t>
            </a:r>
            <a:r>
              <a:rPr lang="en-US" dirty="0" smtClean="0"/>
              <a:t>proximities.</a:t>
            </a:r>
            <a:endParaRPr lang="tr-TR" dirty="0" smtClean="0"/>
          </a:p>
          <a:p>
            <a:r>
              <a:rPr lang="en-US" dirty="0" smtClean="0"/>
              <a:t>Launch </a:t>
            </a:r>
            <a:r>
              <a:rPr lang="en-US" dirty="0"/>
              <a:t>Site Markers (</a:t>
            </a:r>
            <a:r>
              <a:rPr lang="en-US" dirty="0" err="1"/>
              <a:t>folium.Marker</a:t>
            </a:r>
            <a:r>
              <a:rPr lang="en-US" dirty="0"/>
              <a:t> / </a:t>
            </a:r>
            <a:r>
              <a:rPr lang="en-US" dirty="0" err="1"/>
              <a:t>folium.Icon</a:t>
            </a:r>
            <a:r>
              <a:rPr lang="en-US" dirty="0"/>
              <a:t>(color=...))</a:t>
            </a:r>
          </a:p>
          <a:p>
            <a:pPr marL="0" indent="0">
              <a:buNone/>
            </a:pPr>
            <a:r>
              <a:rPr lang="en-US" dirty="0"/>
              <a:t>Why: Pin each site’s exact location; color-coded icons make sites </a:t>
            </a:r>
            <a:r>
              <a:rPr lang="en-US" dirty="0" err="1"/>
              <a:t>scannable</a:t>
            </a:r>
            <a:r>
              <a:rPr lang="en-US" dirty="0"/>
              <a:t> at a glance.</a:t>
            </a:r>
          </a:p>
          <a:p>
            <a:r>
              <a:rPr lang="en-US" dirty="0" smtClean="0"/>
              <a:t>Per-Launch </a:t>
            </a:r>
            <a:r>
              <a:rPr lang="en-US" dirty="0"/>
              <a:t>Circle Markers (</a:t>
            </a:r>
            <a:r>
              <a:rPr lang="en-US" dirty="0" err="1"/>
              <a:t>folium.CircleMarker</a:t>
            </a:r>
            <a:r>
              <a:rPr lang="en-US" dirty="0"/>
              <a:t>) with</a:t>
            </a:r>
          </a:p>
          <a:p>
            <a:pPr marL="0" indent="0">
              <a:buNone/>
            </a:pPr>
            <a:r>
              <a:rPr lang="en-US" dirty="0"/>
              <a:t>radius ∝ </a:t>
            </a:r>
            <a:r>
              <a:rPr lang="en-US" dirty="0" err="1"/>
              <a:t>payload_mass_kg</a:t>
            </a:r>
            <a:r>
              <a:rPr lang="en-US" dirty="0"/>
              <a:t>, </a:t>
            </a:r>
            <a:r>
              <a:rPr lang="en-US" dirty="0" err="1"/>
              <a:t>fill_color</a:t>
            </a:r>
            <a:r>
              <a:rPr lang="en-US" dirty="0"/>
              <a:t> by </a:t>
            </a:r>
            <a:r>
              <a:rPr lang="en-US" dirty="0" err="1"/>
              <a:t>landing_outcome</a:t>
            </a:r>
            <a:r>
              <a:rPr lang="en-US" dirty="0"/>
              <a:t> (green=success, red=failure, </a:t>
            </a:r>
            <a:r>
              <a:rPr lang="en-US" dirty="0" smtClean="0"/>
              <a:t>orange=other)</a:t>
            </a:r>
            <a:endParaRPr lang="tr-TR" dirty="0" smtClean="0"/>
          </a:p>
          <a:p>
            <a:pPr marL="0" indent="0">
              <a:buNone/>
            </a:pPr>
            <a:r>
              <a:rPr lang="en-US" dirty="0" smtClean="0"/>
              <a:t>Why</a:t>
            </a:r>
            <a:r>
              <a:rPr lang="en-US" dirty="0"/>
              <a:t>: Encode two variables on one object (payload size + outcome) to reveal patterns near sites.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Folium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- 1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•	Marker Clustering (</a:t>
            </a:r>
            <a:r>
              <a:rPr lang="en-US" dirty="0" err="1"/>
              <a:t>folium.plugins.MarkerCluster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Why: De-clutter dense areas and keep the map responsive; expand clusters to inspect individual launches.</a:t>
            </a:r>
          </a:p>
          <a:p>
            <a:pPr marL="0" indent="0">
              <a:buNone/>
            </a:pPr>
            <a:r>
              <a:rPr lang="en-US" dirty="0"/>
              <a:t>•	Outcome Layers / Feature Groups (</a:t>
            </a:r>
            <a:r>
              <a:rPr lang="en-US" dirty="0" err="1"/>
              <a:t>folium.FeatureGroup</a:t>
            </a:r>
            <a:r>
              <a:rPr lang="en-US" dirty="0"/>
              <a:t>(name="Success"), etc.) + </a:t>
            </a:r>
            <a:r>
              <a:rPr lang="en-US" dirty="0" err="1"/>
              <a:t>LayerControl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Why: Toggle subsets (success/failure/by site or orbit) to compare spatial distributions interactively.</a:t>
            </a:r>
          </a:p>
          <a:p>
            <a:pPr marL="0" indent="0">
              <a:buNone/>
            </a:pPr>
            <a:r>
              <a:rPr lang="en-US" dirty="0"/>
              <a:t>•	Proximity Rings (</a:t>
            </a:r>
            <a:r>
              <a:rPr lang="en-US" dirty="0" err="1"/>
              <a:t>folium.Circle</a:t>
            </a:r>
            <a:r>
              <a:rPr lang="en-US" dirty="0"/>
              <a:t>) at fixed radii (e.g., 5/10/20 km) around a chosen site</a:t>
            </a:r>
          </a:p>
          <a:p>
            <a:pPr marL="0" indent="0">
              <a:buNone/>
            </a:pPr>
            <a:r>
              <a:rPr lang="en-US" dirty="0"/>
              <a:t>Why: Visualize neighborhood scale when discussing recovery logistics or safety envelopes.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Folium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- 2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4179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r>
              <a:rPr lang="en-US" dirty="0"/>
              <a:t>•	Distance Lines (</a:t>
            </a:r>
            <a:r>
              <a:rPr lang="en-US" dirty="0" err="1"/>
              <a:t>folium.PolyLine</a:t>
            </a:r>
            <a:r>
              <a:rPr lang="en-US" dirty="0"/>
              <a:t>) from site → nearest coastline/highway/rail + labeled distance</a:t>
            </a:r>
          </a:p>
          <a:p>
            <a:r>
              <a:rPr lang="en-US" dirty="0"/>
              <a:t>Why: Make “proximity” quantitative; reinforces accessibility and recovery constraints.</a:t>
            </a:r>
          </a:p>
          <a:p>
            <a:r>
              <a:rPr lang="en-US" dirty="0"/>
              <a:t>•	</a:t>
            </a:r>
            <a:r>
              <a:rPr lang="en-US" dirty="0" err="1"/>
              <a:t>Heatmap</a:t>
            </a:r>
            <a:r>
              <a:rPr lang="en-US" dirty="0"/>
              <a:t> (optional) (</a:t>
            </a:r>
            <a:r>
              <a:rPr lang="en-US" dirty="0" err="1"/>
              <a:t>folium.plugins.HeatMap</a:t>
            </a:r>
            <a:r>
              <a:rPr lang="en-US" dirty="0"/>
              <a:t> on successful landings)</a:t>
            </a:r>
          </a:p>
          <a:p>
            <a:r>
              <a:rPr lang="en-US" dirty="0"/>
              <a:t>Why: Show density hotspots of successes; complements discrete markers.</a:t>
            </a:r>
          </a:p>
          <a:p>
            <a:r>
              <a:rPr lang="en-US" dirty="0"/>
              <a:t>•	</a:t>
            </a:r>
            <a:r>
              <a:rPr lang="en-US" dirty="0" err="1"/>
              <a:t>GeoJSON</a:t>
            </a:r>
            <a:r>
              <a:rPr lang="en-US" dirty="0"/>
              <a:t>/Choropleth (optional) (</a:t>
            </a:r>
            <a:r>
              <a:rPr lang="en-US" dirty="0" err="1"/>
              <a:t>folium.GeoJson</a:t>
            </a:r>
            <a:r>
              <a:rPr lang="en-US" dirty="0"/>
              <a:t>, </a:t>
            </a:r>
            <a:r>
              <a:rPr lang="en-US" dirty="0" err="1"/>
              <a:t>folium.Choropleth</a:t>
            </a:r>
            <a:r>
              <a:rPr lang="en-US" dirty="0"/>
              <a:t>)</a:t>
            </a:r>
          </a:p>
          <a:p>
            <a:r>
              <a:rPr lang="en-US" dirty="0"/>
              <a:t>Why: Add contextual boundaries (e.g., countries/regions) or aggregate counts by region.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Folium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- 3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2270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dirty="0"/>
              <a:t>•	Interactive Aids: </a:t>
            </a:r>
            <a:r>
              <a:rPr lang="en-US" dirty="0" err="1"/>
              <a:t>MousePosition</a:t>
            </a:r>
            <a:r>
              <a:rPr lang="en-US" dirty="0"/>
              <a:t>, </a:t>
            </a:r>
            <a:r>
              <a:rPr lang="en-US" dirty="0" err="1"/>
              <a:t>MeasureControl</a:t>
            </a:r>
            <a:r>
              <a:rPr lang="en-US" dirty="0"/>
              <a:t>, </a:t>
            </a:r>
            <a:r>
              <a:rPr lang="en-US" dirty="0" err="1"/>
              <a:t>MiniMap</a:t>
            </a:r>
            <a:r>
              <a:rPr lang="en-US" dirty="0"/>
              <a:t>, </a:t>
            </a:r>
            <a:r>
              <a:rPr lang="en-US" dirty="0" err="1"/>
              <a:t>FullScreen</a:t>
            </a:r>
            <a:endParaRPr lang="en-US" dirty="0"/>
          </a:p>
          <a:p>
            <a:r>
              <a:rPr lang="en-US" dirty="0"/>
              <a:t>Why: Easier exploration, quick measuring, and orientation during live demo.</a:t>
            </a:r>
          </a:p>
          <a:p>
            <a:r>
              <a:rPr lang="en-US" dirty="0"/>
              <a:t>•	Popups &amp; Tooltips (</a:t>
            </a:r>
            <a:r>
              <a:rPr lang="en-US" dirty="0" err="1"/>
              <a:t>folium.Popup</a:t>
            </a:r>
            <a:r>
              <a:rPr lang="en-US" dirty="0"/>
              <a:t>, </a:t>
            </a:r>
            <a:r>
              <a:rPr lang="en-US" dirty="0" err="1"/>
              <a:t>folium.Tooltip</a:t>
            </a:r>
            <a:r>
              <a:rPr lang="en-US" dirty="0"/>
              <a:t>) with key fields</a:t>
            </a:r>
          </a:p>
          <a:p>
            <a:r>
              <a:rPr lang="en-US" dirty="0"/>
              <a:t>(</a:t>
            </a:r>
            <a:r>
              <a:rPr lang="en-US" dirty="0" err="1"/>
              <a:t>flight_number</a:t>
            </a:r>
            <a:r>
              <a:rPr lang="en-US" dirty="0"/>
              <a:t>, date, payload, orbit, </a:t>
            </a:r>
            <a:r>
              <a:rPr lang="en-US" dirty="0" err="1"/>
              <a:t>booster_version</a:t>
            </a:r>
            <a:r>
              <a:rPr lang="en-US" dirty="0"/>
              <a:t>, </a:t>
            </a:r>
            <a:r>
              <a:rPr lang="en-US" dirty="0" err="1"/>
              <a:t>landing_outcome</a:t>
            </a:r>
            <a:r>
              <a:rPr lang="en-US" dirty="0"/>
              <a:t>)</a:t>
            </a:r>
          </a:p>
          <a:p>
            <a:r>
              <a:rPr lang="en-US" dirty="0"/>
              <a:t>Why: Immediate details without leaving the map; supports Q&amp;A during the presentation.</a:t>
            </a:r>
          </a:p>
          <a:p>
            <a:r>
              <a:rPr lang="en-US" dirty="0"/>
              <a:t>•	Custom Legend (HTML overlay)</a:t>
            </a:r>
          </a:p>
          <a:p>
            <a:r>
              <a:rPr lang="en-US" dirty="0"/>
              <a:t>Why: Decodes color mapping (outcome) and circle radius (payload) for the audience.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Folium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- 4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944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tr-TR" b="1" dirty="0" err="1"/>
              <a:t>Pie</a:t>
            </a:r>
            <a:r>
              <a:rPr lang="tr-TR" b="1" dirty="0"/>
              <a:t> — </a:t>
            </a:r>
            <a:r>
              <a:rPr lang="tr-TR" b="1" dirty="0" err="1"/>
              <a:t>Launch</a:t>
            </a:r>
            <a:r>
              <a:rPr lang="tr-TR" b="1" dirty="0"/>
              <a:t> </a:t>
            </a:r>
            <a:r>
              <a:rPr lang="tr-TR" b="1" dirty="0" err="1"/>
              <a:t>Success</a:t>
            </a:r>
            <a:r>
              <a:rPr lang="tr-TR" b="1" dirty="0"/>
              <a:t> </a:t>
            </a:r>
            <a:r>
              <a:rPr lang="tr-TR" b="1" dirty="0" err="1"/>
              <a:t>Count</a:t>
            </a:r>
            <a:r>
              <a:rPr lang="tr-TR" b="1" dirty="0"/>
              <a:t> (</a:t>
            </a:r>
            <a:r>
              <a:rPr lang="tr-TR" b="1" dirty="0" err="1"/>
              <a:t>All</a:t>
            </a:r>
            <a:r>
              <a:rPr lang="tr-TR" b="1" dirty="0"/>
              <a:t> </a:t>
            </a:r>
            <a:r>
              <a:rPr lang="tr-TR" b="1" dirty="0" err="1"/>
              <a:t>Sites</a:t>
            </a:r>
            <a:r>
              <a:rPr lang="tr-TR" b="1" dirty="0"/>
              <a:t>)</a:t>
            </a:r>
            <a:r>
              <a:rPr lang="tr-TR" dirty="0"/>
              <a:t/>
            </a:r>
            <a:br>
              <a:rPr lang="tr-TR" dirty="0"/>
            </a:br>
            <a:r>
              <a:rPr lang="tr-TR" i="1" dirty="0" err="1"/>
              <a:t>Why</a:t>
            </a:r>
            <a:r>
              <a:rPr lang="tr-TR" i="1" dirty="0"/>
              <a:t>:</a:t>
            </a:r>
            <a:r>
              <a:rPr lang="tr-TR" dirty="0"/>
              <a:t> </a:t>
            </a:r>
            <a:r>
              <a:rPr lang="tr-TR" dirty="0" err="1"/>
              <a:t>Gives</a:t>
            </a:r>
            <a:r>
              <a:rPr lang="tr-TR" dirty="0"/>
              <a:t> a </a:t>
            </a:r>
            <a:r>
              <a:rPr lang="tr-TR" dirty="0" err="1"/>
              <a:t>quick</a:t>
            </a:r>
            <a:r>
              <a:rPr lang="tr-TR" dirty="0"/>
              <a:t>, </a:t>
            </a:r>
            <a:r>
              <a:rPr lang="tr-TR" dirty="0" err="1"/>
              <a:t>high-level</a:t>
            </a:r>
            <a:r>
              <a:rPr lang="tr-TR" dirty="0"/>
              <a:t> </a:t>
            </a:r>
            <a:r>
              <a:rPr lang="tr-TR" dirty="0" err="1"/>
              <a:t>view</a:t>
            </a:r>
            <a:r>
              <a:rPr lang="tr-TR" dirty="0"/>
              <a:t> of </a:t>
            </a:r>
            <a:r>
              <a:rPr lang="tr-TR" dirty="0" err="1"/>
              <a:t>which</a:t>
            </a:r>
            <a:r>
              <a:rPr lang="tr-TR" dirty="0"/>
              <a:t> </a:t>
            </a:r>
            <a:r>
              <a:rPr lang="tr-TR" dirty="0" err="1"/>
              <a:t>sites</a:t>
            </a:r>
            <a:r>
              <a:rPr lang="tr-TR" dirty="0"/>
              <a:t> </a:t>
            </a:r>
            <a:r>
              <a:rPr lang="tr-TR" dirty="0" err="1"/>
              <a:t>contribute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most</a:t>
            </a:r>
            <a:r>
              <a:rPr lang="tr-TR" dirty="0"/>
              <a:t> </a:t>
            </a:r>
            <a:r>
              <a:rPr lang="tr-TR" dirty="0" err="1"/>
              <a:t>successful</a:t>
            </a:r>
            <a:r>
              <a:rPr lang="tr-TR" dirty="0"/>
              <a:t> </a:t>
            </a:r>
            <a:r>
              <a:rPr lang="tr-TR" dirty="0" err="1"/>
              <a:t>landings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Pie</a:t>
            </a:r>
            <a:r>
              <a:rPr lang="tr-TR" b="1" dirty="0"/>
              <a:t> — Site </a:t>
            </a:r>
            <a:r>
              <a:rPr lang="tr-TR" b="1" dirty="0" err="1"/>
              <a:t>with</a:t>
            </a:r>
            <a:r>
              <a:rPr lang="tr-TR" b="1" dirty="0"/>
              <a:t> </a:t>
            </a:r>
            <a:r>
              <a:rPr lang="tr-TR" b="1" dirty="0" err="1"/>
              <a:t>Highest</a:t>
            </a:r>
            <a:r>
              <a:rPr lang="tr-TR" b="1" dirty="0"/>
              <a:t> </a:t>
            </a:r>
            <a:r>
              <a:rPr lang="tr-TR" b="1" dirty="0" err="1"/>
              <a:t>Success</a:t>
            </a:r>
            <a:r>
              <a:rPr lang="tr-TR" b="1" dirty="0"/>
              <a:t> </a:t>
            </a:r>
            <a:r>
              <a:rPr lang="tr-TR" b="1" dirty="0" err="1"/>
              <a:t>Ratio</a:t>
            </a:r>
            <a:r>
              <a:rPr lang="tr-TR" dirty="0"/>
              <a:t/>
            </a:r>
            <a:br>
              <a:rPr lang="tr-TR" dirty="0"/>
            </a:br>
            <a:r>
              <a:rPr lang="tr-TR" i="1" dirty="0" err="1"/>
              <a:t>Why</a:t>
            </a:r>
            <a:r>
              <a:rPr lang="tr-TR" i="1" dirty="0"/>
              <a:t>:</a:t>
            </a:r>
            <a:r>
              <a:rPr lang="tr-TR" dirty="0"/>
              <a:t> </a:t>
            </a:r>
            <a:r>
              <a:rPr lang="tr-TR" dirty="0" err="1"/>
              <a:t>Focuses</a:t>
            </a:r>
            <a:r>
              <a:rPr lang="tr-TR" dirty="0"/>
              <a:t> </a:t>
            </a:r>
            <a:r>
              <a:rPr lang="tr-TR" dirty="0" err="1"/>
              <a:t>attention</a:t>
            </a:r>
            <a:r>
              <a:rPr lang="tr-TR" dirty="0"/>
              <a:t> on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best-performing</a:t>
            </a:r>
            <a:r>
              <a:rPr lang="tr-TR" dirty="0"/>
              <a:t> site (</a:t>
            </a:r>
            <a:r>
              <a:rPr lang="tr-TR" dirty="0" err="1"/>
              <a:t>by</a:t>
            </a:r>
            <a:r>
              <a:rPr lang="tr-TR" dirty="0"/>
              <a:t> % </a:t>
            </a:r>
            <a:r>
              <a:rPr lang="tr-TR" dirty="0" err="1"/>
              <a:t>success</a:t>
            </a:r>
            <a:r>
              <a:rPr lang="tr-TR" dirty="0"/>
              <a:t>), </a:t>
            </a:r>
            <a:r>
              <a:rPr lang="tr-TR" dirty="0" err="1"/>
              <a:t>controlling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different</a:t>
            </a:r>
            <a:r>
              <a:rPr lang="tr-TR" dirty="0"/>
              <a:t> </a:t>
            </a:r>
            <a:r>
              <a:rPr lang="tr-TR" dirty="0" err="1"/>
              <a:t>launch</a:t>
            </a:r>
            <a:r>
              <a:rPr lang="tr-TR" dirty="0"/>
              <a:t> </a:t>
            </a:r>
            <a:r>
              <a:rPr lang="tr-TR" dirty="0" err="1"/>
              <a:t>volumes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Scatter</a:t>
            </a:r>
            <a:r>
              <a:rPr lang="tr-TR" b="1" dirty="0"/>
              <a:t> — </a:t>
            </a:r>
            <a:r>
              <a:rPr lang="tr-TR" b="1" dirty="0" err="1"/>
              <a:t>Payload</a:t>
            </a:r>
            <a:r>
              <a:rPr lang="tr-TR" b="1" dirty="0"/>
              <a:t> vs. </a:t>
            </a:r>
            <a:r>
              <a:rPr lang="tr-TR" b="1" dirty="0" err="1"/>
              <a:t>Launch</a:t>
            </a:r>
            <a:r>
              <a:rPr lang="tr-TR" b="1" dirty="0"/>
              <a:t> </a:t>
            </a:r>
            <a:r>
              <a:rPr lang="tr-TR" b="1" dirty="0" err="1"/>
              <a:t>Outcome</a:t>
            </a:r>
            <a:r>
              <a:rPr lang="tr-TR" b="1" dirty="0"/>
              <a:t> (</a:t>
            </a:r>
            <a:r>
              <a:rPr lang="tr-TR" b="1" dirty="0" err="1"/>
              <a:t>with</a:t>
            </a:r>
            <a:r>
              <a:rPr lang="tr-TR" b="1" dirty="0"/>
              <a:t> </a:t>
            </a:r>
            <a:r>
              <a:rPr lang="tr-TR" b="1" dirty="0" err="1"/>
              <a:t>Range</a:t>
            </a:r>
            <a:r>
              <a:rPr lang="tr-TR" b="1" dirty="0"/>
              <a:t> </a:t>
            </a:r>
            <a:r>
              <a:rPr lang="tr-TR" b="1" dirty="0" err="1"/>
              <a:t>Slider</a:t>
            </a:r>
            <a:r>
              <a:rPr lang="tr-TR" b="1" dirty="0"/>
              <a:t>)</a:t>
            </a:r>
            <a:r>
              <a:rPr lang="tr-TR" dirty="0"/>
              <a:t/>
            </a:r>
            <a:br>
              <a:rPr lang="tr-TR" dirty="0"/>
            </a:br>
            <a:r>
              <a:rPr lang="tr-TR" i="1" dirty="0" err="1"/>
              <a:t>Why</a:t>
            </a:r>
            <a:r>
              <a:rPr lang="tr-TR" i="1" dirty="0"/>
              <a:t>:</a:t>
            </a:r>
            <a:r>
              <a:rPr lang="tr-TR" dirty="0"/>
              <a:t> Explores how </a:t>
            </a:r>
            <a:r>
              <a:rPr lang="tr-TR" dirty="0" err="1"/>
              <a:t>payload</a:t>
            </a:r>
            <a:r>
              <a:rPr lang="tr-TR" dirty="0"/>
              <a:t> </a:t>
            </a:r>
            <a:r>
              <a:rPr lang="tr-TR" dirty="0" err="1"/>
              <a:t>mass</a:t>
            </a:r>
            <a:r>
              <a:rPr lang="tr-TR" dirty="0"/>
              <a:t> </a:t>
            </a:r>
            <a:r>
              <a:rPr lang="tr-TR" dirty="0" err="1"/>
              <a:t>relates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binary</a:t>
            </a:r>
            <a:r>
              <a:rPr lang="tr-TR" dirty="0"/>
              <a:t> </a:t>
            </a:r>
            <a:r>
              <a:rPr lang="tr-TR" dirty="0" err="1"/>
              <a:t>landing</a:t>
            </a:r>
            <a:r>
              <a:rPr lang="tr-TR" dirty="0"/>
              <a:t> </a:t>
            </a:r>
            <a:r>
              <a:rPr lang="tr-TR" dirty="0" err="1"/>
              <a:t>outcome</a:t>
            </a:r>
            <a:r>
              <a:rPr lang="tr-TR" dirty="0"/>
              <a:t>; </a:t>
            </a:r>
            <a:r>
              <a:rPr lang="tr-TR" dirty="0" err="1"/>
              <a:t>slider</a:t>
            </a:r>
            <a:r>
              <a:rPr lang="tr-TR" dirty="0"/>
              <a:t> </a:t>
            </a:r>
            <a:r>
              <a:rPr lang="tr-TR" dirty="0" err="1"/>
              <a:t>reveals</a:t>
            </a:r>
            <a:r>
              <a:rPr lang="tr-TR" dirty="0"/>
              <a:t> </a:t>
            </a:r>
            <a:r>
              <a:rPr lang="tr-TR" dirty="0" err="1"/>
              <a:t>ranges</a:t>
            </a:r>
            <a:r>
              <a:rPr lang="tr-TR" dirty="0"/>
              <a:t> </a:t>
            </a:r>
            <a:r>
              <a:rPr lang="tr-TR" dirty="0" err="1"/>
              <a:t>where</a:t>
            </a:r>
            <a:r>
              <a:rPr lang="tr-TR" dirty="0"/>
              <a:t> </a:t>
            </a:r>
            <a:r>
              <a:rPr lang="tr-TR" dirty="0" err="1"/>
              <a:t>success</a:t>
            </a:r>
            <a:r>
              <a:rPr lang="tr-TR" dirty="0"/>
              <a:t> is </a:t>
            </a:r>
            <a:r>
              <a:rPr lang="tr-TR" dirty="0" err="1"/>
              <a:t>more</a:t>
            </a:r>
            <a:r>
              <a:rPr lang="tr-TR" dirty="0"/>
              <a:t>/</a:t>
            </a:r>
            <a:r>
              <a:rPr lang="tr-TR" dirty="0" err="1"/>
              <a:t>less</a:t>
            </a:r>
            <a:r>
              <a:rPr lang="tr-TR" dirty="0"/>
              <a:t> </a:t>
            </a:r>
            <a:r>
              <a:rPr lang="tr-TR" dirty="0" err="1"/>
              <a:t>likely</a:t>
            </a:r>
            <a:r>
              <a:rPr lang="tr-TR" dirty="0"/>
              <a:t> </a:t>
            </a:r>
            <a:r>
              <a:rPr lang="tr-TR" dirty="0" err="1"/>
              <a:t>across</a:t>
            </a:r>
            <a:r>
              <a:rPr lang="tr-TR" dirty="0"/>
              <a:t> </a:t>
            </a:r>
            <a:r>
              <a:rPr lang="tr-TR" dirty="0" err="1"/>
              <a:t>sites</a:t>
            </a:r>
            <a:r>
              <a:rPr lang="tr-TR" dirty="0"/>
              <a:t>/</a:t>
            </a:r>
            <a:r>
              <a:rPr lang="tr-TR" dirty="0" err="1"/>
              <a:t>boosters</a:t>
            </a:r>
            <a:r>
              <a:rPr lang="tr-TR" dirty="0"/>
              <a:t>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Dash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tr-TR" b="1" dirty="0" err="1" smtClean="0"/>
              <a:t>Interactions</a:t>
            </a:r>
            <a:endParaRPr lang="tr-TR" b="1" dirty="0" smtClean="0"/>
          </a:p>
          <a:p>
            <a:r>
              <a:rPr lang="tr-TR" b="1" dirty="0" smtClean="0"/>
              <a:t>Site </a:t>
            </a:r>
            <a:r>
              <a:rPr lang="tr-TR" b="1" dirty="0" err="1"/>
              <a:t>selector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filter</a:t>
            </a:r>
            <a:r>
              <a:rPr lang="tr-TR" dirty="0"/>
              <a:t> </a:t>
            </a:r>
            <a:r>
              <a:rPr lang="tr-TR" dirty="0" err="1"/>
              <a:t>pies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scatter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Payload</a:t>
            </a:r>
            <a:r>
              <a:rPr lang="tr-TR" b="1" dirty="0"/>
              <a:t> </a:t>
            </a:r>
            <a:r>
              <a:rPr lang="tr-TR" b="1" dirty="0" err="1"/>
              <a:t>Range</a:t>
            </a:r>
            <a:r>
              <a:rPr lang="tr-TR" b="1" dirty="0"/>
              <a:t> </a:t>
            </a:r>
            <a:r>
              <a:rPr lang="tr-TR" b="1" dirty="0" err="1"/>
              <a:t>Slider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isolate</a:t>
            </a:r>
            <a:r>
              <a:rPr lang="tr-TR" dirty="0"/>
              <a:t> </a:t>
            </a:r>
            <a:r>
              <a:rPr lang="tr-TR" dirty="0" err="1"/>
              <a:t>payload</a:t>
            </a:r>
            <a:r>
              <a:rPr lang="tr-TR" dirty="0"/>
              <a:t> </a:t>
            </a:r>
            <a:r>
              <a:rPr lang="tr-TR" dirty="0" err="1"/>
              <a:t>bands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see</a:t>
            </a:r>
            <a:r>
              <a:rPr lang="tr-TR" dirty="0"/>
              <a:t> how </a:t>
            </a:r>
            <a:r>
              <a:rPr lang="tr-TR" dirty="0" err="1"/>
              <a:t>success</a:t>
            </a:r>
            <a:r>
              <a:rPr lang="tr-TR" dirty="0"/>
              <a:t> </a:t>
            </a:r>
            <a:r>
              <a:rPr lang="tr-TR" dirty="0" err="1"/>
              <a:t>patterns</a:t>
            </a:r>
            <a:r>
              <a:rPr lang="tr-TR" dirty="0"/>
              <a:t> </a:t>
            </a:r>
            <a:r>
              <a:rPr lang="tr-TR" dirty="0" err="1"/>
              <a:t>change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Hover</a:t>
            </a:r>
            <a:r>
              <a:rPr lang="tr-TR" b="1" dirty="0"/>
              <a:t> </a:t>
            </a:r>
            <a:r>
              <a:rPr lang="tr-TR" b="1" dirty="0" err="1"/>
              <a:t>tooltips</a:t>
            </a:r>
            <a:r>
              <a:rPr lang="tr-TR" dirty="0"/>
              <a:t> (</a:t>
            </a:r>
            <a:r>
              <a:rPr lang="tr-TR" dirty="0" err="1"/>
              <a:t>orbit</a:t>
            </a:r>
            <a:r>
              <a:rPr lang="tr-TR" dirty="0"/>
              <a:t>, </a:t>
            </a:r>
            <a:r>
              <a:rPr lang="tr-TR" dirty="0" err="1"/>
              <a:t>booster</a:t>
            </a:r>
            <a:r>
              <a:rPr lang="tr-TR" dirty="0"/>
              <a:t> </a:t>
            </a:r>
            <a:r>
              <a:rPr lang="tr-TR" dirty="0" err="1"/>
              <a:t>version</a:t>
            </a:r>
            <a:r>
              <a:rPr lang="tr-TR" dirty="0"/>
              <a:t>, </a:t>
            </a:r>
            <a:r>
              <a:rPr lang="tr-TR" dirty="0" err="1"/>
              <a:t>flight</a:t>
            </a:r>
            <a:r>
              <a:rPr lang="tr-TR" dirty="0"/>
              <a:t> </a:t>
            </a:r>
            <a:r>
              <a:rPr lang="tr-TR" dirty="0" err="1"/>
              <a:t>number</a:t>
            </a:r>
            <a:r>
              <a:rPr lang="tr-TR" dirty="0"/>
              <a:t>)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fast</a:t>
            </a:r>
            <a:r>
              <a:rPr lang="tr-TR" dirty="0"/>
              <a:t> </a:t>
            </a:r>
            <a:r>
              <a:rPr lang="tr-TR" dirty="0" err="1"/>
              <a:t>context</a:t>
            </a:r>
            <a:r>
              <a:rPr lang="tr-TR" dirty="0"/>
              <a:t> </a:t>
            </a:r>
            <a:r>
              <a:rPr lang="tr-TR" dirty="0" err="1"/>
              <a:t>during</a:t>
            </a:r>
            <a:r>
              <a:rPr lang="tr-TR" dirty="0"/>
              <a:t> Q&amp;A.</a:t>
            </a:r>
          </a:p>
          <a:p>
            <a:pPr marL="0" indent="0">
              <a:buNone/>
            </a:pPr>
            <a:r>
              <a:rPr lang="tr-TR" b="1" dirty="0"/>
              <a:t>Design </a:t>
            </a:r>
            <a:r>
              <a:rPr lang="tr-TR" b="1" dirty="0" err="1" smtClean="0"/>
              <a:t>choices</a:t>
            </a:r>
            <a:endParaRPr lang="tr-TR" b="1" dirty="0" smtClean="0"/>
          </a:p>
          <a:p>
            <a:pPr lvl="0"/>
            <a:r>
              <a:rPr lang="tr-TR" dirty="0" err="1" smtClean="0"/>
              <a:t>Consistent</a:t>
            </a:r>
            <a:r>
              <a:rPr lang="tr-TR" dirty="0" smtClean="0"/>
              <a:t> </a:t>
            </a:r>
            <a:r>
              <a:rPr lang="tr-TR" b="1" dirty="0" err="1" smtClean="0"/>
              <a:t>color</a:t>
            </a:r>
            <a:r>
              <a:rPr lang="tr-TR" b="1" dirty="0" smtClean="0"/>
              <a:t> </a:t>
            </a:r>
            <a:r>
              <a:rPr lang="tr-TR" b="1" dirty="0" err="1" smtClean="0"/>
              <a:t>map</a:t>
            </a:r>
            <a:r>
              <a:rPr lang="tr-TR" dirty="0" smtClean="0"/>
              <a:t> </a:t>
            </a:r>
            <a:r>
              <a:rPr lang="tr-TR" dirty="0" err="1" smtClean="0"/>
              <a:t>per</a:t>
            </a:r>
            <a:r>
              <a:rPr lang="tr-TR" dirty="0" smtClean="0"/>
              <a:t> site </a:t>
            </a:r>
            <a:r>
              <a:rPr lang="tr-TR" dirty="0" err="1" smtClean="0"/>
              <a:t>across</a:t>
            </a:r>
            <a:r>
              <a:rPr lang="tr-TR" dirty="0" smtClean="0"/>
              <a:t> </a:t>
            </a:r>
            <a:r>
              <a:rPr lang="tr-TR" dirty="0" err="1" smtClean="0"/>
              <a:t>figures</a:t>
            </a:r>
            <a:r>
              <a:rPr lang="tr-TR" dirty="0" smtClean="0"/>
              <a:t>.</a:t>
            </a:r>
          </a:p>
          <a:p>
            <a:pPr lvl="0"/>
            <a:r>
              <a:rPr lang="tr-TR" b="1" dirty="0" err="1" smtClean="0"/>
              <a:t>Percent</a:t>
            </a:r>
            <a:r>
              <a:rPr lang="tr-TR" b="1" dirty="0" smtClean="0"/>
              <a:t> </a:t>
            </a:r>
            <a:r>
              <a:rPr lang="tr-TR" b="1" dirty="0" err="1"/>
              <a:t>labels</a:t>
            </a:r>
            <a:r>
              <a:rPr lang="tr-TR" dirty="0"/>
              <a:t> on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ratio</a:t>
            </a:r>
            <a:r>
              <a:rPr lang="tr-TR" dirty="0"/>
              <a:t> </a:t>
            </a:r>
            <a:r>
              <a:rPr lang="tr-TR" dirty="0" err="1"/>
              <a:t>pie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comparability</a:t>
            </a:r>
            <a:r>
              <a:rPr lang="tr-TR" dirty="0"/>
              <a:t>.</a:t>
            </a:r>
          </a:p>
          <a:p>
            <a:pPr lvl="0"/>
            <a:r>
              <a:rPr lang="tr-TR" dirty="0" err="1"/>
              <a:t>Slight</a:t>
            </a:r>
            <a:r>
              <a:rPr lang="tr-TR" dirty="0"/>
              <a:t> </a:t>
            </a:r>
            <a:r>
              <a:rPr lang="tr-TR" b="1" dirty="0" err="1"/>
              <a:t>layout</a:t>
            </a:r>
            <a:r>
              <a:rPr lang="tr-TR" b="1" dirty="0"/>
              <a:t> </a:t>
            </a:r>
            <a:r>
              <a:rPr lang="tr-TR" b="1" dirty="0" err="1"/>
              <a:t>padding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clear</a:t>
            </a:r>
            <a:r>
              <a:rPr lang="tr-TR" dirty="0"/>
              <a:t> </a:t>
            </a:r>
            <a:r>
              <a:rPr lang="tr-TR" dirty="0" err="1"/>
              <a:t>titles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screenshot</a:t>
            </a:r>
            <a:r>
              <a:rPr lang="tr-TR" dirty="0"/>
              <a:t> </a:t>
            </a:r>
            <a:r>
              <a:rPr lang="tr-TR" dirty="0" err="1"/>
              <a:t>readability</a:t>
            </a:r>
            <a:r>
              <a:rPr lang="tr-TR" dirty="0"/>
              <a:t>.</a:t>
            </a:r>
          </a:p>
          <a:p>
            <a:pPr lvl="0"/>
            <a:endParaRPr lang="tr-TR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Dash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- 2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589728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Build — Data &amp; Baselines</a:t>
            </a:r>
          </a:p>
          <a:p>
            <a:pPr marL="0" indent="0">
              <a:buNone/>
            </a:pPr>
            <a:r>
              <a:rPr lang="en-US" dirty="0"/>
              <a:t>•	Target: </a:t>
            </a:r>
            <a:r>
              <a:rPr lang="en-US" dirty="0" err="1"/>
              <a:t>landing_success</a:t>
            </a:r>
            <a:r>
              <a:rPr lang="en-US" dirty="0"/>
              <a:t> (0/1).</a:t>
            </a:r>
          </a:p>
          <a:p>
            <a:pPr marL="0" indent="0">
              <a:buNone/>
            </a:pPr>
            <a:r>
              <a:rPr lang="en-US" dirty="0"/>
              <a:t>•	Features: </a:t>
            </a:r>
            <a:r>
              <a:rPr lang="en-US" dirty="0" err="1"/>
              <a:t>payload_kg</a:t>
            </a:r>
            <a:r>
              <a:rPr lang="en-US" dirty="0"/>
              <a:t>, orbit, </a:t>
            </a:r>
            <a:r>
              <a:rPr lang="en-US" dirty="0" err="1"/>
              <a:t>launch_site</a:t>
            </a:r>
            <a:r>
              <a:rPr lang="en-US" dirty="0"/>
              <a:t>, </a:t>
            </a:r>
            <a:r>
              <a:rPr lang="en-US" dirty="0" err="1"/>
              <a:t>booster_version</a:t>
            </a:r>
            <a:r>
              <a:rPr lang="en-US" dirty="0"/>
              <a:t>, </a:t>
            </a:r>
            <a:r>
              <a:rPr lang="en-US" dirty="0" err="1"/>
              <a:t>flight_number</a:t>
            </a:r>
            <a:r>
              <a:rPr lang="en-US" dirty="0"/>
              <a:t>, year (and derived groupings).</a:t>
            </a:r>
          </a:p>
          <a:p>
            <a:pPr marL="0" indent="0">
              <a:buNone/>
            </a:pPr>
            <a:r>
              <a:rPr lang="en-US" dirty="0"/>
              <a:t>•	Split: stratified train/test to preserve class balance; random seed fixed for reproducibility.</a:t>
            </a:r>
          </a:p>
          <a:p>
            <a:pPr marL="0" indent="0">
              <a:buNone/>
            </a:pPr>
            <a:r>
              <a:rPr lang="en-US" dirty="0"/>
              <a:t>•	Pipeline: preprocessing inside </a:t>
            </a:r>
            <a:r>
              <a:rPr lang="en-US" dirty="0" err="1"/>
              <a:t>sklearn</a:t>
            </a:r>
            <a:r>
              <a:rPr lang="en-US" dirty="0"/>
              <a:t> pipeline (scaler for numeric, one-hot for </a:t>
            </a:r>
            <a:r>
              <a:rPr lang="en-US" dirty="0" err="1"/>
              <a:t>categoricals</a:t>
            </a:r>
            <a:r>
              <a:rPr lang="en-US" dirty="0"/>
              <a:t>) to avoid leakage.</a:t>
            </a:r>
          </a:p>
          <a:p>
            <a:pPr marL="0" indent="0">
              <a:buNone/>
            </a:pPr>
            <a:r>
              <a:rPr lang="en-US" dirty="0"/>
              <a:t>•	Models tried: Logistic Regression, SVM, KNN, Decision Tree (baseline settings).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16616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)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Evaluat</a:t>
            </a:r>
            <a:r>
              <a:rPr lang="tr-TR" b="1" dirty="0" err="1" smtClean="0"/>
              <a:t>ion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•	Cross-validation: Stratified k-fold; compare mean CV accuracy (primary) and F1/ROC-AUC (secondary) across models.</a:t>
            </a:r>
          </a:p>
          <a:p>
            <a:pPr marL="0" indent="0">
              <a:buNone/>
            </a:pPr>
            <a:r>
              <a:rPr lang="en-US" dirty="0"/>
              <a:t>•	Diagnostics: confusion matrix to see error types; learning/validation curves to check variance/bias.</a:t>
            </a:r>
          </a:p>
          <a:p>
            <a:pPr marL="0" indent="0">
              <a:buNone/>
            </a:pPr>
            <a:r>
              <a:rPr lang="en-US" dirty="0"/>
              <a:t>•	Hold-out test: final check on unseen data after model selection.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)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- 2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5200593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Improve — How we got better</a:t>
            </a:r>
          </a:p>
          <a:p>
            <a:pPr marL="0" indent="0">
              <a:buNone/>
            </a:pPr>
            <a:r>
              <a:rPr lang="en-US" dirty="0"/>
              <a:t>•	</a:t>
            </a:r>
            <a:r>
              <a:rPr lang="en-US" dirty="0" err="1"/>
              <a:t>Hyperparameter</a:t>
            </a:r>
            <a:r>
              <a:rPr lang="en-US" dirty="0"/>
              <a:t> tuning: Grid/Random search per model</a:t>
            </a:r>
          </a:p>
          <a:p>
            <a:pPr marL="0" indent="0">
              <a:buNone/>
            </a:pPr>
            <a:r>
              <a:rPr lang="en-US" dirty="0"/>
              <a:t>o	LR: C, penalty</a:t>
            </a:r>
          </a:p>
          <a:p>
            <a:pPr marL="0" indent="0">
              <a:buNone/>
            </a:pPr>
            <a:r>
              <a:rPr lang="en-US" dirty="0"/>
              <a:t>o	SVM: kernel, C, gamma</a:t>
            </a:r>
          </a:p>
          <a:p>
            <a:pPr marL="0" indent="0">
              <a:buNone/>
            </a:pPr>
            <a:r>
              <a:rPr lang="en-US" dirty="0"/>
              <a:t>o	KNN: </a:t>
            </a:r>
            <a:r>
              <a:rPr lang="en-US" dirty="0" err="1"/>
              <a:t>n_neighbors</a:t>
            </a:r>
            <a:r>
              <a:rPr lang="en-US" dirty="0"/>
              <a:t>, distance metric</a:t>
            </a:r>
          </a:p>
          <a:p>
            <a:pPr marL="0" indent="0">
              <a:buNone/>
            </a:pPr>
            <a:r>
              <a:rPr lang="en-US" dirty="0"/>
              <a:t>o	Tree: </a:t>
            </a:r>
            <a:r>
              <a:rPr lang="en-US" dirty="0" err="1"/>
              <a:t>max_depth</a:t>
            </a:r>
            <a:r>
              <a:rPr lang="en-US" dirty="0"/>
              <a:t>, </a:t>
            </a:r>
            <a:r>
              <a:rPr lang="en-US" dirty="0" err="1"/>
              <a:t>min_samples_split</a:t>
            </a:r>
            <a:r>
              <a:rPr lang="en-US" dirty="0"/>
              <a:t>, </a:t>
            </a:r>
            <a:r>
              <a:rPr lang="en-US" dirty="0" err="1"/>
              <a:t>min_samples_leaf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•	Class handling: stratification; consider class weights or sampling if imbalance.</a:t>
            </a:r>
          </a:p>
          <a:p>
            <a:pPr marL="0" indent="0">
              <a:buNone/>
            </a:pPr>
            <a:r>
              <a:rPr lang="en-US" dirty="0"/>
              <a:t>•	Features: simplify/cluster orbit labels, drop leaky/collinear fields, add interaction terms if justified.</a:t>
            </a:r>
          </a:p>
          <a:p>
            <a:pPr marL="0" indent="0">
              <a:buNone/>
            </a:pPr>
            <a:r>
              <a:rPr lang="en-US" dirty="0"/>
              <a:t>•	Calibration: Platt or isotonic if probability quality matters.</a:t>
            </a:r>
          </a:p>
          <a:p>
            <a:pPr marL="0" indent="0">
              <a:buNone/>
            </a:pPr>
            <a:r>
              <a:rPr lang="en-US" dirty="0"/>
              <a:t>•	</a:t>
            </a:r>
            <a:r>
              <a:rPr lang="en-US" dirty="0" err="1"/>
              <a:t>Thresholding</a:t>
            </a:r>
            <a:r>
              <a:rPr lang="en-US" dirty="0"/>
              <a:t>: choose decision threshold by F1 or PR trade-off (if costs are asymmetric).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)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- 3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438545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tr-TR" b="1" dirty="0"/>
              <a:t>Select — Best-</a:t>
            </a:r>
            <a:r>
              <a:rPr lang="tr-TR" b="1" dirty="0" err="1"/>
              <a:t>performing</a:t>
            </a:r>
            <a:r>
              <a:rPr lang="tr-TR" b="1" dirty="0"/>
              <a:t> model</a:t>
            </a:r>
          </a:p>
          <a:p>
            <a:pPr lvl="0"/>
            <a:r>
              <a:rPr lang="tr-TR" b="1" dirty="0" err="1"/>
              <a:t>Ranking</a:t>
            </a:r>
            <a:r>
              <a:rPr lang="tr-TR" b="1" dirty="0"/>
              <a:t>:</a:t>
            </a:r>
            <a:r>
              <a:rPr lang="tr-TR" dirty="0"/>
              <a:t> </a:t>
            </a:r>
            <a:r>
              <a:rPr lang="tr-TR" dirty="0" err="1"/>
              <a:t>choose</a:t>
            </a:r>
            <a:r>
              <a:rPr lang="tr-TR" dirty="0"/>
              <a:t> model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highest</a:t>
            </a:r>
            <a:r>
              <a:rPr lang="tr-TR" dirty="0"/>
              <a:t> </a:t>
            </a:r>
            <a:r>
              <a:rPr lang="tr-TR" dirty="0" err="1"/>
              <a:t>mean</a:t>
            </a:r>
            <a:r>
              <a:rPr lang="tr-TR" dirty="0"/>
              <a:t> CV </a:t>
            </a:r>
            <a:r>
              <a:rPr lang="tr-TR" b="1" dirty="0" err="1"/>
              <a:t>accuracy</a:t>
            </a:r>
            <a:r>
              <a:rPr lang="tr-TR" dirty="0"/>
              <a:t>; </a:t>
            </a:r>
            <a:r>
              <a:rPr lang="tr-TR" dirty="0" err="1"/>
              <a:t>use</a:t>
            </a:r>
            <a:r>
              <a:rPr lang="tr-TR" dirty="0"/>
              <a:t> </a:t>
            </a:r>
            <a:r>
              <a:rPr lang="tr-TR" b="1" dirty="0"/>
              <a:t>F1/ROC-AUC</a:t>
            </a:r>
            <a:r>
              <a:rPr lang="tr-TR" dirty="0"/>
              <a:t> as </a:t>
            </a:r>
            <a:r>
              <a:rPr lang="tr-TR" dirty="0" err="1"/>
              <a:t>tie-breakers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Lock</a:t>
            </a:r>
            <a:r>
              <a:rPr lang="tr-TR" b="1" dirty="0"/>
              <a:t>-in:</a:t>
            </a:r>
            <a:r>
              <a:rPr lang="tr-TR" dirty="0"/>
              <a:t> </a:t>
            </a:r>
            <a:r>
              <a:rPr lang="tr-TR" dirty="0" err="1"/>
              <a:t>retrain</a:t>
            </a:r>
            <a:r>
              <a:rPr lang="tr-TR" dirty="0"/>
              <a:t> </a:t>
            </a:r>
            <a:r>
              <a:rPr lang="tr-TR" dirty="0" err="1"/>
              <a:t>best</a:t>
            </a:r>
            <a:r>
              <a:rPr lang="tr-TR" dirty="0"/>
              <a:t> model on </a:t>
            </a:r>
            <a:r>
              <a:rPr lang="tr-TR" dirty="0" err="1"/>
              <a:t>full</a:t>
            </a:r>
            <a:r>
              <a:rPr lang="tr-TR" dirty="0"/>
              <a:t> </a:t>
            </a:r>
            <a:r>
              <a:rPr lang="tr-TR" dirty="0" err="1"/>
              <a:t>training</a:t>
            </a:r>
            <a:r>
              <a:rPr lang="tr-TR" dirty="0"/>
              <a:t> data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tuned</a:t>
            </a:r>
            <a:r>
              <a:rPr lang="tr-TR" dirty="0"/>
              <a:t> </a:t>
            </a:r>
            <a:r>
              <a:rPr lang="tr-TR" dirty="0" err="1"/>
              <a:t>params</a:t>
            </a:r>
            <a:r>
              <a:rPr lang="tr-TR" dirty="0"/>
              <a:t>; </a:t>
            </a:r>
            <a:r>
              <a:rPr lang="tr-TR" dirty="0" err="1"/>
              <a:t>report</a:t>
            </a:r>
            <a:r>
              <a:rPr lang="tr-TR" dirty="0"/>
              <a:t> test </a:t>
            </a:r>
            <a:r>
              <a:rPr lang="tr-TR" dirty="0" err="1"/>
              <a:t>metrics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Artifacts</a:t>
            </a:r>
            <a:r>
              <a:rPr lang="tr-TR" b="1" dirty="0"/>
              <a:t>:</a:t>
            </a:r>
            <a:r>
              <a:rPr lang="tr-TR" dirty="0"/>
              <a:t> </a:t>
            </a:r>
            <a:r>
              <a:rPr lang="tr-TR" dirty="0" err="1"/>
              <a:t>save</a:t>
            </a:r>
            <a:r>
              <a:rPr lang="tr-TR" dirty="0"/>
              <a:t> </a:t>
            </a:r>
            <a:r>
              <a:rPr lang="tr-TR" dirty="0" err="1"/>
              <a:t>pipeline</a:t>
            </a:r>
            <a:r>
              <a:rPr lang="tr-TR" dirty="0"/>
              <a:t> + </a:t>
            </a:r>
            <a:r>
              <a:rPr lang="tr-TR" dirty="0" err="1"/>
              <a:t>params</a:t>
            </a:r>
            <a:r>
              <a:rPr lang="tr-TR" dirty="0"/>
              <a:t>; </a:t>
            </a:r>
            <a:r>
              <a:rPr lang="tr-TR" dirty="0" err="1"/>
              <a:t>record</a:t>
            </a:r>
            <a:r>
              <a:rPr lang="tr-TR" dirty="0"/>
              <a:t> </a:t>
            </a:r>
            <a:r>
              <a:rPr lang="tr-TR" dirty="0" err="1"/>
              <a:t>seeds</a:t>
            </a:r>
            <a:r>
              <a:rPr lang="tr-TR" dirty="0"/>
              <a:t>, </a:t>
            </a:r>
            <a:r>
              <a:rPr lang="tr-TR" dirty="0" err="1"/>
              <a:t>versions</a:t>
            </a:r>
            <a:r>
              <a:rPr lang="tr-TR" dirty="0"/>
              <a:t>, </a:t>
            </a:r>
            <a:r>
              <a:rPr lang="tr-TR" dirty="0" err="1"/>
              <a:t>and</a:t>
            </a:r>
            <a:r>
              <a:rPr lang="tr-TR" dirty="0"/>
              <a:t> data </a:t>
            </a:r>
            <a:r>
              <a:rPr lang="tr-TR" dirty="0" err="1"/>
              <a:t>hash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reproducibility</a:t>
            </a:r>
            <a:r>
              <a:rPr lang="tr-TR" dirty="0"/>
              <a:t>.</a:t>
            </a:r>
          </a:p>
          <a:p>
            <a:pPr lvl="0"/>
            <a:r>
              <a:rPr lang="tr-TR" b="1" dirty="0"/>
              <a:t>(</a:t>
            </a:r>
            <a:r>
              <a:rPr lang="tr-TR" b="1" dirty="0" err="1"/>
              <a:t>Fill</a:t>
            </a:r>
            <a:r>
              <a:rPr lang="tr-TR" b="1" dirty="0"/>
              <a:t>-in on </a:t>
            </a:r>
            <a:r>
              <a:rPr lang="tr-TR" b="1" dirty="0" err="1"/>
              <a:t>slide</a:t>
            </a:r>
            <a:r>
              <a:rPr lang="tr-TR" b="1" dirty="0"/>
              <a:t>):</a:t>
            </a:r>
            <a:r>
              <a:rPr lang="tr-TR" dirty="0"/>
              <a:t> </a:t>
            </a:r>
            <a:r>
              <a:rPr lang="tr-TR" i="1" dirty="0"/>
              <a:t>Best model: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% (F1=&lt;…&gt;, ROC-AUC=&lt;…&gt;).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)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- 4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281610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tr-TR" b="1" dirty="0" err="1"/>
              <a:t>Visuals</a:t>
            </a:r>
            <a:r>
              <a:rPr lang="tr-TR" b="1" dirty="0"/>
              <a:t> </a:t>
            </a:r>
            <a:r>
              <a:rPr lang="tr-TR" b="1" dirty="0" err="1"/>
              <a:t>to</a:t>
            </a:r>
            <a:r>
              <a:rPr lang="tr-TR" b="1" dirty="0"/>
              <a:t> </a:t>
            </a:r>
            <a:r>
              <a:rPr lang="tr-TR" b="1" dirty="0" err="1" smtClean="0"/>
              <a:t>include</a:t>
            </a:r>
            <a:endParaRPr lang="tr-TR" b="1" dirty="0"/>
          </a:p>
          <a:p>
            <a:pPr lvl="0"/>
            <a:r>
              <a:rPr lang="tr-TR" b="1" dirty="0" err="1"/>
              <a:t>Classification</a:t>
            </a:r>
            <a:r>
              <a:rPr lang="tr-TR" b="1" dirty="0"/>
              <a:t> </a:t>
            </a:r>
            <a:r>
              <a:rPr lang="tr-TR" b="1" dirty="0" err="1"/>
              <a:t>Accuracy</a:t>
            </a:r>
            <a:r>
              <a:rPr lang="tr-TR" b="1" dirty="0"/>
              <a:t> (bar </a:t>
            </a:r>
            <a:r>
              <a:rPr lang="tr-TR" b="1" dirty="0" err="1"/>
              <a:t>chart</a:t>
            </a:r>
            <a:r>
              <a:rPr lang="tr-TR" b="1" dirty="0"/>
              <a:t>)</a:t>
            </a:r>
            <a:r>
              <a:rPr lang="tr-TR" dirty="0"/>
              <a:t> — </a:t>
            </a:r>
            <a:r>
              <a:rPr lang="tr-TR" dirty="0" err="1"/>
              <a:t>side-by-side</a:t>
            </a:r>
            <a:r>
              <a:rPr lang="tr-TR" dirty="0"/>
              <a:t> </a:t>
            </a:r>
            <a:r>
              <a:rPr lang="tr-TR" dirty="0" err="1"/>
              <a:t>accuracies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LR/SVM/KNN/</a:t>
            </a:r>
            <a:r>
              <a:rPr lang="tr-TR" dirty="0" err="1"/>
              <a:t>Tree</a:t>
            </a:r>
            <a:r>
              <a:rPr lang="tr-TR" dirty="0"/>
              <a:t>; </a:t>
            </a:r>
            <a:r>
              <a:rPr lang="tr-TR" dirty="0" err="1"/>
              <a:t>highlight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top model. </a:t>
            </a:r>
          </a:p>
          <a:p>
            <a:pPr lvl="0"/>
            <a:r>
              <a:rPr lang="tr-TR" b="1" dirty="0" err="1"/>
              <a:t>Confusion</a:t>
            </a:r>
            <a:r>
              <a:rPr lang="tr-TR" b="1" dirty="0"/>
              <a:t> </a:t>
            </a:r>
            <a:r>
              <a:rPr lang="tr-TR" b="1" dirty="0" err="1"/>
              <a:t>Matrix</a:t>
            </a:r>
            <a:r>
              <a:rPr lang="tr-TR" b="1" dirty="0"/>
              <a:t> (</a:t>
            </a:r>
            <a:r>
              <a:rPr lang="tr-TR" b="1" dirty="0" err="1"/>
              <a:t>best</a:t>
            </a:r>
            <a:r>
              <a:rPr lang="tr-TR" b="1" dirty="0"/>
              <a:t> model)</a:t>
            </a:r>
            <a:r>
              <a:rPr lang="tr-TR" dirty="0"/>
              <a:t> — </a:t>
            </a:r>
            <a:r>
              <a:rPr lang="tr-TR" dirty="0" err="1"/>
              <a:t>annotate</a:t>
            </a:r>
            <a:r>
              <a:rPr lang="tr-TR" dirty="0"/>
              <a:t> </a:t>
            </a:r>
            <a:r>
              <a:rPr lang="tr-TR" dirty="0" err="1"/>
              <a:t>major</a:t>
            </a:r>
            <a:r>
              <a:rPr lang="tr-TR" dirty="0"/>
              <a:t> </a:t>
            </a:r>
            <a:r>
              <a:rPr lang="tr-TR" dirty="0" err="1"/>
              <a:t>error</a:t>
            </a:r>
            <a:r>
              <a:rPr lang="tr-TR" dirty="0"/>
              <a:t> </a:t>
            </a:r>
            <a:r>
              <a:rPr lang="tr-TR" dirty="0" err="1"/>
              <a:t>types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implications</a:t>
            </a:r>
            <a:r>
              <a:rPr lang="tr-TR" dirty="0"/>
              <a:t>. </a:t>
            </a:r>
          </a:p>
          <a:p>
            <a:r>
              <a:rPr lang="tr-TR" b="1" dirty="0" err="1"/>
              <a:t>Flowchart</a:t>
            </a:r>
            <a:r>
              <a:rPr lang="tr-TR" b="1" dirty="0"/>
              <a:t> </a:t>
            </a:r>
            <a:r>
              <a:rPr lang="tr-TR" b="1" dirty="0" err="1"/>
              <a:t>cue</a:t>
            </a:r>
            <a:r>
              <a:rPr lang="tr-TR" b="1" dirty="0"/>
              <a:t> (</a:t>
            </a:r>
            <a:r>
              <a:rPr lang="tr-TR" b="1" dirty="0" err="1"/>
              <a:t>one</a:t>
            </a:r>
            <a:r>
              <a:rPr lang="tr-TR" b="1" dirty="0"/>
              <a:t> </a:t>
            </a:r>
            <a:r>
              <a:rPr lang="tr-TR" b="1" dirty="0" err="1"/>
              <a:t>line</a:t>
            </a:r>
            <a:r>
              <a:rPr lang="tr-TR" b="1" dirty="0"/>
              <a:t>)</a:t>
            </a:r>
          </a:p>
          <a:p>
            <a:r>
              <a:rPr lang="tr-TR" b="1" dirty="0"/>
              <a:t>Data → </a:t>
            </a:r>
            <a:r>
              <a:rPr lang="tr-TR" b="1" dirty="0" err="1"/>
              <a:t>Split</a:t>
            </a:r>
            <a:r>
              <a:rPr lang="tr-TR" b="1" dirty="0"/>
              <a:t> (</a:t>
            </a:r>
            <a:r>
              <a:rPr lang="tr-TR" b="1" dirty="0" err="1"/>
              <a:t>Stratified</a:t>
            </a:r>
            <a:r>
              <a:rPr lang="tr-TR" b="1" dirty="0"/>
              <a:t>) → </a:t>
            </a:r>
            <a:r>
              <a:rPr lang="tr-TR" b="1" dirty="0" err="1"/>
              <a:t>Pipeline</a:t>
            </a:r>
            <a:r>
              <a:rPr lang="tr-TR" b="1" dirty="0"/>
              <a:t> (</a:t>
            </a:r>
            <a:r>
              <a:rPr lang="tr-TR" b="1" dirty="0" err="1"/>
              <a:t>Encode</a:t>
            </a:r>
            <a:r>
              <a:rPr lang="tr-TR" b="1" dirty="0"/>
              <a:t>/</a:t>
            </a:r>
            <a:r>
              <a:rPr lang="tr-TR" b="1" dirty="0" err="1"/>
              <a:t>Scale</a:t>
            </a:r>
            <a:r>
              <a:rPr lang="tr-TR" b="1" dirty="0"/>
              <a:t>) → CV </a:t>
            </a:r>
            <a:r>
              <a:rPr lang="tr-TR" b="1" dirty="0" err="1"/>
              <a:t>Compare</a:t>
            </a:r>
            <a:r>
              <a:rPr lang="tr-TR" b="1" dirty="0"/>
              <a:t> → </a:t>
            </a:r>
            <a:r>
              <a:rPr lang="tr-TR" b="1" dirty="0" err="1"/>
              <a:t>Tune</a:t>
            </a:r>
            <a:r>
              <a:rPr lang="tr-TR" b="1" dirty="0"/>
              <a:t> → Select Best → Test </a:t>
            </a:r>
            <a:r>
              <a:rPr lang="tr-TR" b="1" dirty="0" err="1"/>
              <a:t>Eval</a:t>
            </a:r>
            <a:r>
              <a:rPr lang="tr-TR" b="1" dirty="0"/>
              <a:t> → </a:t>
            </a:r>
            <a:r>
              <a:rPr lang="tr-TR" b="1" dirty="0" err="1"/>
              <a:t>Save</a:t>
            </a:r>
            <a:r>
              <a:rPr lang="tr-TR" b="1" dirty="0"/>
              <a:t> &amp; </a:t>
            </a:r>
            <a:r>
              <a:rPr lang="tr-TR" b="1" dirty="0" err="1"/>
              <a:t>Calibrate</a:t>
            </a:r>
            <a:endParaRPr lang="tr-TR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)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- 5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8798999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211" y="2096123"/>
            <a:ext cx="10058400" cy="19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906" y="1453892"/>
            <a:ext cx="5980188" cy="395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946" y="1540760"/>
            <a:ext cx="5340107" cy="377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946" y="1795415"/>
            <a:ext cx="5340107" cy="395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654" y="1453892"/>
            <a:ext cx="5440691" cy="395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111" y="1453892"/>
            <a:ext cx="5001778" cy="395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LC-40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SLC-4E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LC-39A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SLC-40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20328"/>
            <a:ext cx="10311559" cy="47923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tr-TR" altLang="tr-TR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 Background </a:t>
            </a:r>
            <a:r>
              <a:rPr lang="tr-TR" altLang="tr-TR" sz="2400" b="1" dirty="0">
                <a:solidFill>
                  <a:schemeClr val="tx1"/>
                </a:solidFill>
                <a:latin typeface="Arial" panose="020B0604020202020204" pitchFamily="34" charset="0"/>
              </a:rPr>
              <a:t>&amp; </a:t>
            </a:r>
            <a:r>
              <a:rPr lang="tr-TR" altLang="tr-TR" sz="2400" b="1" dirty="0" err="1">
                <a:solidFill>
                  <a:schemeClr val="tx1"/>
                </a:solidFill>
                <a:latin typeface="Arial" panose="020B0604020202020204" pitchFamily="34" charset="0"/>
              </a:rPr>
              <a:t>Context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/>
            </a:r>
            <a:b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SpaceX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aims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to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reduce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launch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costs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by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reusing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Falcon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9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first-stage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boosters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.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Understanding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drivers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of </a:t>
            </a:r>
            <a:r>
              <a:rPr lang="tr-TR" altLang="tr-TR" sz="2400" b="1" dirty="0" err="1">
                <a:solidFill>
                  <a:schemeClr val="tx1"/>
                </a:solidFill>
                <a:latin typeface="Arial" panose="020B0604020202020204" pitchFamily="34" charset="0"/>
              </a:rPr>
              <a:t>landing</a:t>
            </a:r>
            <a:r>
              <a:rPr lang="tr-TR" altLang="tr-TR" sz="2400" b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b="1" dirty="0" err="1">
                <a:solidFill>
                  <a:schemeClr val="tx1"/>
                </a:solidFill>
                <a:latin typeface="Arial" panose="020B0604020202020204" pitchFamily="34" charset="0"/>
              </a:rPr>
              <a:t>success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is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crucial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for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planning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reliability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and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cost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efficiency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tr-TR" altLang="tr-TR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b="1" dirty="0" err="1" smtClean="0">
                <a:solidFill>
                  <a:schemeClr val="tx1"/>
                </a:solidFill>
                <a:latin typeface="Arial" panose="020B0604020202020204" pitchFamily="34" charset="0"/>
              </a:rPr>
              <a:t>Objective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/>
            </a:r>
            <a:b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Analyze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historical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launch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data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to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identify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factors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that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influence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landing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outcomes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and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b="1" dirty="0" err="1">
                <a:solidFill>
                  <a:schemeClr val="tx1"/>
                </a:solidFill>
                <a:latin typeface="Arial" panose="020B0604020202020204" pitchFamily="34" charset="0"/>
              </a:rPr>
              <a:t>build</a:t>
            </a:r>
            <a:r>
              <a:rPr lang="tr-TR" altLang="tr-TR" sz="2400" b="1" dirty="0">
                <a:solidFill>
                  <a:schemeClr val="tx1"/>
                </a:solidFill>
                <a:latin typeface="Arial" panose="020B0604020202020204" pitchFamily="34" charset="0"/>
              </a:rPr>
              <a:t> a </a:t>
            </a:r>
            <a:r>
              <a:rPr lang="tr-TR" altLang="tr-TR" sz="2400" b="1" dirty="0" err="1">
                <a:solidFill>
                  <a:schemeClr val="tx1"/>
                </a:solidFill>
                <a:latin typeface="Arial" panose="020B0604020202020204" pitchFamily="34" charset="0"/>
              </a:rPr>
              <a:t>classifier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that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predicts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success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vs.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failure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tr-TR" altLang="tr-TR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 Data </a:t>
            </a:r>
            <a:r>
              <a:rPr lang="tr-TR" altLang="tr-TR" sz="2400" b="1" dirty="0" err="1">
                <a:solidFill>
                  <a:schemeClr val="tx1"/>
                </a:solidFill>
                <a:latin typeface="Arial" panose="020B0604020202020204" pitchFamily="34" charset="0"/>
              </a:rPr>
              <a:t>Sources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/>
            </a:r>
            <a:b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SpaceX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REST API (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launches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cores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)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and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curated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web data (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e.g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.,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Wikipedia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)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combined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into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a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clean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analytics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table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tr-TR" altLang="tr-TR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b="1" dirty="0" err="1" smtClean="0">
                <a:solidFill>
                  <a:schemeClr val="tx1"/>
                </a:solidFill>
                <a:latin typeface="Arial" panose="020B0604020202020204" pitchFamily="34" charset="0"/>
              </a:rPr>
              <a:t>Scope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/>
            </a:r>
            <a:b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Exploratory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analysis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interactive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visuals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(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maps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&amp;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dashboard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),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and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supervised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learning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with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multiple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baseline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models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tr-TR" altLang="tr-TR" sz="24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b="1" dirty="0" err="1" smtClean="0">
                <a:solidFill>
                  <a:schemeClr val="tx1"/>
                </a:solidFill>
                <a:latin typeface="Arial" panose="020B0604020202020204" pitchFamily="34" charset="0"/>
              </a:rPr>
              <a:t>Contributions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/>
            </a:r>
            <a:b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Clear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feature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insights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(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payload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orbit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, site,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booster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version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,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flight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number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)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and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an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evaluated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model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for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success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tr-TR" altLang="tr-TR" sz="2400" dirty="0" err="1">
                <a:solidFill>
                  <a:schemeClr val="tx1"/>
                </a:solidFill>
                <a:latin typeface="Arial" panose="020B0604020202020204" pitchFamily="34" charset="0"/>
              </a:rPr>
              <a:t>prediction</a:t>
            </a:r>
            <a:r>
              <a:rPr lang="tr-TR" altLang="tr-TR" sz="24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pic>
        <p:nvPicPr>
          <p:cNvPr id="7" name="İçerik Yer Tutucusu 6"/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38" y="2968771"/>
            <a:ext cx="9745662" cy="206504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2534.6666666666665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2015-12-22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F9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FT B1022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F9 FT B1026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F9 FT B1021.2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F9 FT B1031.2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(in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flight)</a:t>
            </a:r>
            <a:r>
              <a:rPr lang="tr-TR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tr-TR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98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tr-TR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(payload status unclear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  <a:r>
              <a:rPr lang="tr-TR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778" y="2235138"/>
            <a:ext cx="3778444" cy="238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086" y="3095608"/>
            <a:ext cx="4419827" cy="66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138" y="2482801"/>
            <a:ext cx="2387723" cy="189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47082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</a:t>
            </a:r>
            <a:r>
              <a:rPr lang="tr-TR" dirty="0" smtClean="0">
                <a:solidFill>
                  <a:schemeClr val="bg1"/>
                </a:solidFill>
              </a:rPr>
              <a:t>3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tr-TR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</a:t>
            </a:r>
            <a:r>
              <a:rPr lang="tr-TR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tr-TR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Regression</a:t>
            </a:r>
            <a:r>
              <a:rPr lang="tr-TR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: 0.83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tr-TR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SVM: 0.83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tr-TR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</a:t>
            </a:r>
            <a:r>
              <a:rPr lang="tr-TR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tr-TR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Tree</a:t>
            </a:r>
            <a:r>
              <a:rPr lang="tr-TR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0.83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tr-TR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kNN</a:t>
            </a:r>
            <a:r>
              <a:rPr lang="tr-TR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0.83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tr-TR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Accuracy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50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1592139"/>
            <a:ext cx="4846330" cy="4160528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92139"/>
            <a:ext cx="4846330" cy="416052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951867"/>
            <a:ext cx="3735888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tr-TR" dirty="0" err="1" smtClean="0">
                <a:solidFill>
                  <a:srgbClr val="0B49CB"/>
                </a:solidFill>
                <a:latin typeface="Abadi"/>
              </a:rPr>
              <a:t>Logistic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</a:t>
            </a:r>
            <a:r>
              <a:rPr lang="tr-TR" dirty="0" err="1" smtClean="0">
                <a:solidFill>
                  <a:srgbClr val="0B49CB"/>
                </a:solidFill>
                <a:latin typeface="Abadi"/>
              </a:rPr>
              <a:t>Regression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972346" y="5951866"/>
            <a:ext cx="1093637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tr-TR" dirty="0" smtClean="0">
                <a:solidFill>
                  <a:srgbClr val="0B49CB"/>
                </a:solidFill>
              </a:rPr>
              <a:t>SVM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51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11" y="1592139"/>
            <a:ext cx="4846330" cy="4160528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92139"/>
            <a:ext cx="4846330" cy="416052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951867"/>
            <a:ext cx="3735888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tr-TR" dirty="0" err="1">
                <a:solidFill>
                  <a:srgbClr val="0B49CB"/>
                </a:solidFill>
                <a:latin typeface="Abadi"/>
              </a:rPr>
              <a:t>D</a:t>
            </a:r>
            <a:r>
              <a:rPr lang="tr-TR" dirty="0" err="1" smtClean="0">
                <a:solidFill>
                  <a:srgbClr val="0B49CB"/>
                </a:solidFill>
                <a:latin typeface="Abadi"/>
              </a:rPr>
              <a:t>ecision</a:t>
            </a:r>
            <a:r>
              <a:rPr lang="tr-TR" dirty="0" smtClean="0">
                <a:solidFill>
                  <a:srgbClr val="0B49CB"/>
                </a:solidFill>
                <a:latin typeface="Abadi"/>
              </a:rPr>
              <a:t> </a:t>
            </a:r>
            <a:r>
              <a:rPr lang="tr-TR" dirty="0" err="1" smtClean="0">
                <a:solidFill>
                  <a:srgbClr val="0B49CB"/>
                </a:solidFill>
                <a:latin typeface="Abadi"/>
              </a:rPr>
              <a:t>Tree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972346" y="5951866"/>
            <a:ext cx="1093637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tr-TR" dirty="0" err="1" smtClean="0">
                <a:solidFill>
                  <a:srgbClr val="0B49CB"/>
                </a:solidFill>
              </a:rPr>
              <a:t>kNN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30524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52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515600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Key Drivers Identified: Landing success is most influenced by payload mass, orbit type, launch site, and booster version; later flights show experience effects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tr-TR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Operational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Trend: Year-over-year success rates improved steadily, reflecting process and hardware maturation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tr-TR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Capability: The best-performing classification model (after tuning) achieves strong accuracy with balanced errors, enabling pre-launch risk estimation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tr-TR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Actionable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Insight: Operating within specific payload bands and orbit profiles can increase success likelihood; site-level practices can be benchmarked from the top-performing site(s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).</a:t>
            </a:r>
            <a:endParaRPr lang="tr-TR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Quality &amp; Reproducibility: Combining API and curated web tables, with rigorous wrangling, produced a clean, auditable analytics dataset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tr-TR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Limitations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&amp; Next Steps: Address residual class imbalance, enrich with weather/trajectory features, and deploy a calibrated probability model for decision thresholds.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53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1046487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lvl="0"/>
            <a:r>
              <a:rPr lang="tr-TR" b="1" dirty="0"/>
              <a:t>Access</a:t>
            </a:r>
            <a:r>
              <a:rPr lang="tr-TR" dirty="0"/>
              <a:t>: Query </a:t>
            </a:r>
            <a:r>
              <a:rPr lang="tr-TR" dirty="0" err="1"/>
              <a:t>SpaceX</a:t>
            </a:r>
            <a:r>
              <a:rPr lang="tr-TR" dirty="0"/>
              <a:t> REST </a:t>
            </a:r>
            <a:r>
              <a:rPr lang="tr-TR" dirty="0" err="1"/>
              <a:t>endpoints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launches</a:t>
            </a:r>
            <a:r>
              <a:rPr lang="tr-TR" dirty="0"/>
              <a:t>/</a:t>
            </a:r>
            <a:r>
              <a:rPr lang="tr-TR" dirty="0" err="1"/>
              <a:t>cores</a:t>
            </a:r>
            <a:r>
              <a:rPr lang="tr-TR" dirty="0"/>
              <a:t>; </a:t>
            </a:r>
            <a:r>
              <a:rPr lang="tr-TR" dirty="0" err="1"/>
              <a:t>specify</a:t>
            </a:r>
            <a:r>
              <a:rPr lang="tr-TR" dirty="0"/>
              <a:t> </a:t>
            </a:r>
            <a:r>
              <a:rPr lang="tr-TR" dirty="0" err="1"/>
              <a:t>filters</a:t>
            </a:r>
            <a:r>
              <a:rPr lang="tr-TR" dirty="0"/>
              <a:t> (</a:t>
            </a:r>
            <a:r>
              <a:rPr lang="tr-TR" dirty="0" err="1"/>
              <a:t>date</a:t>
            </a:r>
            <a:r>
              <a:rPr lang="tr-TR" dirty="0"/>
              <a:t> </a:t>
            </a:r>
            <a:r>
              <a:rPr lang="tr-TR" dirty="0" err="1"/>
              <a:t>range</a:t>
            </a:r>
            <a:r>
              <a:rPr lang="tr-TR" dirty="0"/>
              <a:t>, site, </a:t>
            </a:r>
            <a:r>
              <a:rPr lang="tr-TR" dirty="0" err="1"/>
              <a:t>outcome</a:t>
            </a:r>
            <a:r>
              <a:rPr lang="tr-TR" dirty="0"/>
              <a:t>).</a:t>
            </a:r>
          </a:p>
          <a:p>
            <a:pPr lvl="0"/>
            <a:r>
              <a:rPr lang="tr-TR" b="1" dirty="0" err="1"/>
              <a:t>Pagination</a:t>
            </a:r>
            <a:r>
              <a:rPr lang="tr-TR" b="1" dirty="0"/>
              <a:t> &amp; Rate-</a:t>
            </a:r>
            <a:r>
              <a:rPr lang="tr-TR" b="1" dirty="0" err="1"/>
              <a:t>limits</a:t>
            </a:r>
            <a:r>
              <a:rPr lang="tr-TR" dirty="0"/>
              <a:t>: </a:t>
            </a:r>
            <a:r>
              <a:rPr lang="tr-TR" dirty="0" err="1"/>
              <a:t>Loop</a:t>
            </a:r>
            <a:r>
              <a:rPr lang="tr-TR" dirty="0"/>
              <a:t> </a:t>
            </a:r>
            <a:r>
              <a:rPr lang="tr-TR" dirty="0" err="1"/>
              <a:t>through</a:t>
            </a:r>
            <a:r>
              <a:rPr lang="tr-TR" dirty="0"/>
              <a:t> </a:t>
            </a:r>
            <a:r>
              <a:rPr lang="tr-TR" dirty="0" err="1"/>
              <a:t>pages</a:t>
            </a:r>
            <a:r>
              <a:rPr lang="tr-TR" dirty="0"/>
              <a:t>; </a:t>
            </a:r>
            <a:r>
              <a:rPr lang="tr-TR" dirty="0" err="1"/>
              <a:t>respect</a:t>
            </a:r>
            <a:r>
              <a:rPr lang="tr-TR" dirty="0"/>
              <a:t> </a:t>
            </a:r>
            <a:r>
              <a:rPr lang="tr-TR" dirty="0" err="1"/>
              <a:t>retry</a:t>
            </a:r>
            <a:r>
              <a:rPr lang="tr-TR" dirty="0"/>
              <a:t>/</a:t>
            </a:r>
            <a:r>
              <a:rPr lang="tr-TR" dirty="0" err="1"/>
              <a:t>backoff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Normalization</a:t>
            </a:r>
            <a:r>
              <a:rPr lang="tr-TR" dirty="0"/>
              <a:t>: </a:t>
            </a:r>
            <a:r>
              <a:rPr lang="tr-TR" dirty="0" err="1"/>
              <a:t>Flatten</a:t>
            </a:r>
            <a:r>
              <a:rPr lang="tr-TR" dirty="0"/>
              <a:t> </a:t>
            </a:r>
            <a:r>
              <a:rPr lang="tr-TR" dirty="0" err="1"/>
              <a:t>nested</a:t>
            </a:r>
            <a:r>
              <a:rPr lang="tr-TR" dirty="0"/>
              <a:t> JSON (</a:t>
            </a:r>
            <a:r>
              <a:rPr lang="tr-TR" dirty="0" err="1"/>
              <a:t>launch</a:t>
            </a:r>
            <a:r>
              <a:rPr lang="tr-TR" dirty="0"/>
              <a:t>, </a:t>
            </a:r>
            <a:r>
              <a:rPr lang="tr-TR" dirty="0" err="1"/>
              <a:t>core</a:t>
            </a:r>
            <a:r>
              <a:rPr lang="tr-TR" dirty="0"/>
              <a:t>, </a:t>
            </a:r>
            <a:r>
              <a:rPr lang="tr-TR" dirty="0" err="1"/>
              <a:t>payload</a:t>
            </a:r>
            <a:r>
              <a:rPr lang="tr-TR" dirty="0"/>
              <a:t>) </a:t>
            </a:r>
            <a:r>
              <a:rPr lang="tr-TR" dirty="0" err="1"/>
              <a:t>into</a:t>
            </a:r>
            <a:r>
              <a:rPr lang="tr-TR" dirty="0"/>
              <a:t> tabular </a:t>
            </a:r>
            <a:r>
              <a:rPr lang="tr-TR" dirty="0" err="1"/>
              <a:t>fields</a:t>
            </a:r>
            <a:r>
              <a:rPr lang="tr-TR" dirty="0"/>
              <a:t>: </a:t>
            </a:r>
            <a:r>
              <a:rPr lang="tr-TR" i="1" dirty="0" err="1"/>
              <a:t>flight_number</a:t>
            </a:r>
            <a:r>
              <a:rPr lang="tr-TR" i="1" dirty="0"/>
              <a:t>, </a:t>
            </a:r>
            <a:r>
              <a:rPr lang="tr-TR" i="1" dirty="0" err="1"/>
              <a:t>date</a:t>
            </a:r>
            <a:r>
              <a:rPr lang="tr-TR" i="1" dirty="0"/>
              <a:t>, site, </a:t>
            </a:r>
            <a:r>
              <a:rPr lang="tr-TR" i="1" dirty="0" err="1"/>
              <a:t>payload_mass_kg</a:t>
            </a:r>
            <a:r>
              <a:rPr lang="tr-TR" i="1" dirty="0"/>
              <a:t>, </a:t>
            </a:r>
            <a:r>
              <a:rPr lang="tr-TR" i="1" dirty="0" err="1"/>
              <a:t>orbit</a:t>
            </a:r>
            <a:r>
              <a:rPr lang="tr-TR" i="1" dirty="0"/>
              <a:t>, </a:t>
            </a:r>
            <a:r>
              <a:rPr lang="tr-TR" i="1" dirty="0" err="1"/>
              <a:t>booster_version</a:t>
            </a:r>
            <a:r>
              <a:rPr lang="tr-TR" i="1" dirty="0"/>
              <a:t>, </a:t>
            </a:r>
            <a:r>
              <a:rPr lang="tr-TR" i="1" dirty="0" err="1"/>
              <a:t>landing_outcome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Join</a:t>
            </a:r>
            <a:r>
              <a:rPr lang="tr-TR" b="1" dirty="0"/>
              <a:t> </a:t>
            </a:r>
            <a:r>
              <a:rPr lang="tr-TR" b="1" dirty="0" err="1"/>
              <a:t>Keys</a:t>
            </a:r>
            <a:r>
              <a:rPr lang="tr-TR" dirty="0"/>
              <a:t>: </a:t>
            </a:r>
            <a:r>
              <a:rPr lang="tr-TR" dirty="0" err="1"/>
              <a:t>Merge</a:t>
            </a:r>
            <a:r>
              <a:rPr lang="tr-TR" dirty="0"/>
              <a:t> </a:t>
            </a:r>
            <a:r>
              <a:rPr lang="tr-TR" dirty="0" err="1"/>
              <a:t>multi-endpoint</a:t>
            </a:r>
            <a:r>
              <a:rPr lang="tr-TR" dirty="0"/>
              <a:t> data on </a:t>
            </a:r>
            <a:r>
              <a:rPr lang="tr-TR" i="1" dirty="0" err="1"/>
              <a:t>flight_id</a:t>
            </a:r>
            <a:r>
              <a:rPr lang="tr-TR" i="1" dirty="0"/>
              <a:t> / </a:t>
            </a:r>
            <a:r>
              <a:rPr lang="tr-TR" i="1" dirty="0" err="1"/>
              <a:t>core_serial</a:t>
            </a:r>
            <a:r>
              <a:rPr lang="tr-TR" i="1" dirty="0"/>
              <a:t> / rocket.id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Validation</a:t>
            </a:r>
            <a:r>
              <a:rPr lang="tr-TR" dirty="0"/>
              <a:t>: </a:t>
            </a:r>
            <a:r>
              <a:rPr lang="tr-TR" dirty="0" err="1"/>
              <a:t>Check</a:t>
            </a:r>
            <a:r>
              <a:rPr lang="tr-TR" dirty="0"/>
              <a:t> </a:t>
            </a:r>
            <a:r>
              <a:rPr lang="tr-TR" dirty="0" err="1"/>
              <a:t>nulls</a:t>
            </a:r>
            <a:r>
              <a:rPr lang="tr-TR" dirty="0"/>
              <a:t>/</a:t>
            </a:r>
            <a:r>
              <a:rPr lang="tr-TR" dirty="0" err="1"/>
              <a:t>types</a:t>
            </a:r>
            <a:r>
              <a:rPr lang="tr-TR" dirty="0"/>
              <a:t>, </a:t>
            </a:r>
            <a:r>
              <a:rPr lang="tr-TR" dirty="0" err="1"/>
              <a:t>enforce</a:t>
            </a:r>
            <a:r>
              <a:rPr lang="tr-TR" dirty="0"/>
              <a:t> </a:t>
            </a:r>
            <a:r>
              <a:rPr lang="tr-TR" dirty="0" err="1"/>
              <a:t>units</a:t>
            </a:r>
            <a:r>
              <a:rPr lang="tr-TR" dirty="0"/>
              <a:t> (kg), </a:t>
            </a:r>
            <a:r>
              <a:rPr lang="tr-TR" dirty="0" err="1"/>
              <a:t>deduplicate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i="1" dirty="0" err="1"/>
              <a:t>flight_number</a:t>
            </a:r>
            <a:r>
              <a:rPr lang="tr-TR" i="1" dirty="0"/>
              <a:t> + </a:t>
            </a:r>
            <a:r>
              <a:rPr lang="tr-TR" i="1" dirty="0" err="1"/>
              <a:t>date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Output</a:t>
            </a:r>
            <a:r>
              <a:rPr lang="tr-TR" dirty="0"/>
              <a:t>: </a:t>
            </a:r>
            <a:r>
              <a:rPr lang="tr-TR" dirty="0" err="1"/>
              <a:t>Save</a:t>
            </a:r>
            <a:r>
              <a:rPr lang="tr-TR" dirty="0"/>
              <a:t> </a:t>
            </a:r>
            <a:r>
              <a:rPr lang="tr-TR" dirty="0" err="1"/>
              <a:t>cleaned</a:t>
            </a:r>
            <a:r>
              <a:rPr lang="tr-TR" dirty="0"/>
              <a:t> </a:t>
            </a:r>
            <a:r>
              <a:rPr lang="tr-TR" dirty="0" err="1"/>
              <a:t>table</a:t>
            </a:r>
            <a:r>
              <a:rPr lang="tr-TR" dirty="0"/>
              <a:t> (CSV/</a:t>
            </a:r>
            <a:r>
              <a:rPr lang="tr-TR" dirty="0" err="1"/>
              <a:t>Parquet</a:t>
            </a:r>
            <a:r>
              <a:rPr lang="tr-TR" dirty="0"/>
              <a:t>) </a:t>
            </a:r>
            <a:r>
              <a:rPr lang="tr-TR" dirty="0" err="1"/>
              <a:t>for</a:t>
            </a:r>
            <a:r>
              <a:rPr lang="tr-TR" dirty="0"/>
              <a:t> EDA/SQL/</a:t>
            </a:r>
            <a:r>
              <a:rPr lang="tr-TR" dirty="0" err="1"/>
              <a:t>modeling</a:t>
            </a:r>
            <a:r>
              <a:rPr lang="tr-TR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444122"/>
            <a:ext cx="10363200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lvl="0"/>
            <a:r>
              <a:rPr lang="tr-TR" b="1" dirty="0" err="1"/>
              <a:t>Targets</a:t>
            </a:r>
            <a:r>
              <a:rPr lang="tr-TR" dirty="0"/>
              <a:t>: </a:t>
            </a:r>
            <a:r>
              <a:rPr lang="tr-TR" dirty="0" err="1"/>
              <a:t>Structured</a:t>
            </a:r>
            <a:r>
              <a:rPr lang="tr-TR" dirty="0"/>
              <a:t> </a:t>
            </a:r>
            <a:r>
              <a:rPr lang="tr-TR" dirty="0" err="1"/>
              <a:t>tables</a:t>
            </a:r>
            <a:r>
              <a:rPr lang="tr-TR" dirty="0"/>
              <a:t> on </a:t>
            </a:r>
            <a:r>
              <a:rPr lang="tr-TR" dirty="0" err="1"/>
              <a:t>reputable</a:t>
            </a:r>
            <a:r>
              <a:rPr lang="tr-TR" dirty="0"/>
              <a:t> </a:t>
            </a:r>
            <a:r>
              <a:rPr lang="tr-TR" dirty="0" err="1"/>
              <a:t>sources</a:t>
            </a:r>
            <a:r>
              <a:rPr lang="tr-TR" dirty="0"/>
              <a:t> (</a:t>
            </a:r>
            <a:r>
              <a:rPr lang="tr-TR" dirty="0" err="1"/>
              <a:t>e.g</a:t>
            </a:r>
            <a:r>
              <a:rPr lang="tr-TR" dirty="0"/>
              <a:t>., </a:t>
            </a:r>
            <a:r>
              <a:rPr lang="tr-TR" dirty="0" err="1"/>
              <a:t>mission</a:t>
            </a:r>
            <a:r>
              <a:rPr lang="tr-TR" dirty="0"/>
              <a:t> </a:t>
            </a:r>
            <a:r>
              <a:rPr lang="tr-TR" dirty="0" err="1"/>
              <a:t>pages</a:t>
            </a:r>
            <a:r>
              <a:rPr lang="tr-TR" dirty="0"/>
              <a:t>/</a:t>
            </a:r>
            <a:r>
              <a:rPr lang="tr-TR" dirty="0" err="1"/>
              <a:t>Wikipedia</a:t>
            </a:r>
            <a:r>
              <a:rPr lang="tr-TR" dirty="0"/>
              <a:t>)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enrich</a:t>
            </a:r>
            <a:r>
              <a:rPr lang="tr-TR" dirty="0"/>
              <a:t> </a:t>
            </a:r>
            <a:r>
              <a:rPr lang="tr-TR" i="1" dirty="0" err="1"/>
              <a:t>orbit</a:t>
            </a:r>
            <a:r>
              <a:rPr lang="tr-TR" i="1" dirty="0"/>
              <a:t>, </a:t>
            </a:r>
            <a:r>
              <a:rPr lang="tr-TR" i="1" dirty="0" err="1"/>
              <a:t>payload</a:t>
            </a:r>
            <a:r>
              <a:rPr lang="tr-TR" i="1" dirty="0"/>
              <a:t>, </a:t>
            </a:r>
            <a:r>
              <a:rPr lang="tr-TR" i="1" dirty="0" err="1"/>
              <a:t>outcomes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Fetching</a:t>
            </a:r>
            <a:r>
              <a:rPr lang="tr-TR" dirty="0"/>
              <a:t>: </a:t>
            </a:r>
            <a:r>
              <a:rPr lang="tr-TR" dirty="0" err="1"/>
              <a:t>Request</a:t>
            </a:r>
            <a:r>
              <a:rPr lang="tr-TR" dirty="0"/>
              <a:t> HTML </a:t>
            </a:r>
            <a:r>
              <a:rPr lang="tr-TR" dirty="0" err="1"/>
              <a:t>with</a:t>
            </a:r>
            <a:r>
              <a:rPr lang="tr-TR" dirty="0"/>
              <a:t> a </a:t>
            </a:r>
            <a:r>
              <a:rPr lang="tr-TR" dirty="0" err="1"/>
              <a:t>standard</a:t>
            </a:r>
            <a:r>
              <a:rPr lang="tr-TR" dirty="0"/>
              <a:t> </a:t>
            </a:r>
            <a:r>
              <a:rPr lang="tr-TR" dirty="0" err="1"/>
              <a:t>user</a:t>
            </a:r>
            <a:r>
              <a:rPr lang="tr-TR" dirty="0"/>
              <a:t> </a:t>
            </a:r>
            <a:r>
              <a:rPr lang="tr-TR" dirty="0" err="1"/>
              <a:t>agent</a:t>
            </a:r>
            <a:r>
              <a:rPr lang="tr-TR" dirty="0"/>
              <a:t>; </a:t>
            </a:r>
            <a:r>
              <a:rPr lang="tr-TR" dirty="0" err="1"/>
              <a:t>follow</a:t>
            </a:r>
            <a:r>
              <a:rPr lang="tr-TR" dirty="0"/>
              <a:t> robots.txt; </a:t>
            </a:r>
            <a:r>
              <a:rPr lang="tr-TR" dirty="0" err="1"/>
              <a:t>add</a:t>
            </a:r>
            <a:r>
              <a:rPr lang="tr-TR" dirty="0"/>
              <a:t> </a:t>
            </a:r>
            <a:r>
              <a:rPr lang="tr-TR" dirty="0" err="1"/>
              <a:t>polite</a:t>
            </a:r>
            <a:r>
              <a:rPr lang="tr-TR" dirty="0"/>
              <a:t> </a:t>
            </a:r>
            <a:r>
              <a:rPr lang="tr-TR" dirty="0" err="1"/>
              <a:t>delays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Parsing</a:t>
            </a:r>
            <a:r>
              <a:rPr lang="tr-TR" dirty="0"/>
              <a:t>: </a:t>
            </a:r>
            <a:r>
              <a:rPr lang="tr-TR" dirty="0" err="1"/>
              <a:t>Use</a:t>
            </a:r>
            <a:r>
              <a:rPr lang="tr-TR" dirty="0"/>
              <a:t> </a:t>
            </a:r>
            <a:r>
              <a:rPr lang="tr-TR" dirty="0" err="1"/>
              <a:t>pandas.read_html</a:t>
            </a:r>
            <a:r>
              <a:rPr lang="tr-TR" dirty="0"/>
              <a:t> / </a:t>
            </a:r>
            <a:r>
              <a:rPr lang="tr-TR" dirty="0" err="1"/>
              <a:t>BeautifulSoup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extract</a:t>
            </a:r>
            <a:r>
              <a:rPr lang="tr-TR" dirty="0"/>
              <a:t> </a:t>
            </a:r>
            <a:r>
              <a:rPr lang="tr-TR" dirty="0" err="1"/>
              <a:t>tables</a:t>
            </a:r>
            <a:r>
              <a:rPr lang="tr-TR" dirty="0"/>
              <a:t>; </a:t>
            </a:r>
            <a:r>
              <a:rPr lang="tr-TR" dirty="0" err="1"/>
              <a:t>select</a:t>
            </a:r>
            <a:r>
              <a:rPr lang="tr-TR" dirty="0"/>
              <a:t>/</a:t>
            </a:r>
            <a:r>
              <a:rPr lang="tr-TR" dirty="0" err="1"/>
              <a:t>rename</a:t>
            </a:r>
            <a:r>
              <a:rPr lang="tr-TR" dirty="0"/>
              <a:t> </a:t>
            </a:r>
            <a:r>
              <a:rPr lang="tr-TR" dirty="0" err="1"/>
              <a:t>relevant</a:t>
            </a:r>
            <a:r>
              <a:rPr lang="tr-TR" dirty="0"/>
              <a:t> </a:t>
            </a:r>
            <a:r>
              <a:rPr lang="tr-TR" dirty="0" err="1"/>
              <a:t>columns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Cleaning</a:t>
            </a:r>
            <a:r>
              <a:rPr lang="tr-TR" dirty="0"/>
              <a:t>: </a:t>
            </a:r>
            <a:r>
              <a:rPr lang="tr-TR" dirty="0" err="1"/>
              <a:t>Normalize</a:t>
            </a:r>
            <a:r>
              <a:rPr lang="tr-TR" dirty="0"/>
              <a:t> </a:t>
            </a:r>
            <a:r>
              <a:rPr lang="tr-TR" dirty="0" err="1"/>
              <a:t>date</a:t>
            </a:r>
            <a:r>
              <a:rPr lang="tr-TR" dirty="0"/>
              <a:t> </a:t>
            </a:r>
            <a:r>
              <a:rPr lang="tr-TR" dirty="0" err="1"/>
              <a:t>formats</a:t>
            </a:r>
            <a:r>
              <a:rPr lang="tr-TR" dirty="0"/>
              <a:t>/</a:t>
            </a:r>
            <a:r>
              <a:rPr lang="tr-TR" dirty="0" err="1"/>
              <a:t>timezones</a:t>
            </a:r>
            <a:r>
              <a:rPr lang="tr-TR" dirty="0"/>
              <a:t>; </a:t>
            </a:r>
            <a:r>
              <a:rPr lang="tr-TR" dirty="0" err="1"/>
              <a:t>convert</a:t>
            </a:r>
            <a:r>
              <a:rPr lang="tr-TR" dirty="0"/>
              <a:t> </a:t>
            </a:r>
            <a:r>
              <a:rPr lang="tr-TR" dirty="0" err="1"/>
              <a:t>payload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numeric</a:t>
            </a:r>
            <a:r>
              <a:rPr lang="tr-TR" dirty="0"/>
              <a:t> kg; standardize </a:t>
            </a:r>
            <a:r>
              <a:rPr lang="tr-TR" dirty="0" err="1"/>
              <a:t>orbit</a:t>
            </a:r>
            <a:r>
              <a:rPr lang="tr-TR" dirty="0"/>
              <a:t> </a:t>
            </a:r>
            <a:r>
              <a:rPr lang="tr-TR" dirty="0" err="1"/>
              <a:t>labels</a:t>
            </a:r>
            <a:r>
              <a:rPr lang="tr-TR" dirty="0"/>
              <a:t>.</a:t>
            </a:r>
          </a:p>
          <a:p>
            <a:pPr lvl="0"/>
            <a:r>
              <a:rPr lang="tr-TR" b="1" dirty="0" err="1"/>
              <a:t>Labeling</a:t>
            </a:r>
            <a:r>
              <a:rPr lang="tr-TR" dirty="0"/>
              <a:t>: </a:t>
            </a:r>
            <a:r>
              <a:rPr lang="tr-TR" dirty="0" err="1"/>
              <a:t>Map</a:t>
            </a:r>
            <a:r>
              <a:rPr lang="tr-TR" dirty="0"/>
              <a:t> </a:t>
            </a:r>
            <a:r>
              <a:rPr lang="tr-TR" dirty="0" err="1"/>
              <a:t>textual</a:t>
            </a:r>
            <a:r>
              <a:rPr lang="tr-TR" dirty="0"/>
              <a:t> </a:t>
            </a:r>
            <a:r>
              <a:rPr lang="tr-TR" dirty="0" err="1"/>
              <a:t>landing</a:t>
            </a:r>
            <a:r>
              <a:rPr lang="tr-TR" dirty="0"/>
              <a:t> </a:t>
            </a:r>
            <a:r>
              <a:rPr lang="tr-TR" dirty="0" err="1"/>
              <a:t>outcomes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a </a:t>
            </a:r>
            <a:r>
              <a:rPr lang="tr-TR" dirty="0" err="1"/>
              <a:t>binary</a:t>
            </a:r>
            <a:r>
              <a:rPr lang="tr-TR" dirty="0"/>
              <a:t>/</a:t>
            </a:r>
            <a:r>
              <a:rPr lang="tr-TR" dirty="0" err="1"/>
              <a:t>class</a:t>
            </a:r>
            <a:r>
              <a:rPr lang="tr-TR" dirty="0"/>
              <a:t> </a:t>
            </a:r>
            <a:r>
              <a:rPr lang="tr-TR" dirty="0" err="1"/>
              <a:t>label</a:t>
            </a:r>
            <a:r>
              <a:rPr lang="tr-TR" dirty="0"/>
              <a:t> (</a:t>
            </a:r>
            <a:r>
              <a:rPr lang="tr-TR" dirty="0" err="1"/>
              <a:t>e.g</a:t>
            </a:r>
            <a:r>
              <a:rPr lang="tr-TR" dirty="0"/>
              <a:t>., </a:t>
            </a:r>
            <a:r>
              <a:rPr lang="tr-TR" i="1" dirty="0" err="1"/>
              <a:t>Success</a:t>
            </a:r>
            <a:r>
              <a:rPr lang="tr-TR" i="1" dirty="0"/>
              <a:t> (</a:t>
            </a:r>
            <a:r>
              <a:rPr lang="tr-TR" i="1" dirty="0" err="1"/>
              <a:t>drone</a:t>
            </a:r>
            <a:r>
              <a:rPr lang="tr-TR" i="1" dirty="0"/>
              <a:t> </a:t>
            </a:r>
            <a:r>
              <a:rPr lang="tr-TR" i="1" dirty="0" err="1"/>
              <a:t>ship</a:t>
            </a:r>
            <a:r>
              <a:rPr lang="tr-TR" i="1" dirty="0"/>
              <a:t>)</a:t>
            </a:r>
            <a:r>
              <a:rPr lang="tr-TR" dirty="0"/>
              <a:t> → </a:t>
            </a:r>
            <a:r>
              <a:rPr lang="tr-TR" i="1" dirty="0" err="1"/>
              <a:t>Success</a:t>
            </a:r>
            <a:r>
              <a:rPr lang="tr-TR" dirty="0"/>
              <a:t>).</a:t>
            </a:r>
          </a:p>
          <a:p>
            <a:pPr lvl="0"/>
            <a:r>
              <a:rPr lang="tr-TR" b="1" dirty="0" err="1"/>
              <a:t>Reconciliation</a:t>
            </a:r>
            <a:r>
              <a:rPr lang="tr-TR" dirty="0"/>
              <a:t>: </a:t>
            </a:r>
            <a:r>
              <a:rPr lang="tr-TR" dirty="0" err="1"/>
              <a:t>Left-join</a:t>
            </a:r>
            <a:r>
              <a:rPr lang="tr-TR" dirty="0"/>
              <a:t> </a:t>
            </a:r>
            <a:r>
              <a:rPr lang="tr-TR" dirty="0" err="1"/>
              <a:t>scraped</a:t>
            </a:r>
            <a:r>
              <a:rPr lang="tr-TR" dirty="0"/>
              <a:t> </a:t>
            </a:r>
            <a:r>
              <a:rPr lang="tr-TR" dirty="0" err="1"/>
              <a:t>tables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API data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i="1" dirty="0" err="1"/>
              <a:t>flight_number</a:t>
            </a:r>
            <a:r>
              <a:rPr lang="tr-TR" i="1" dirty="0"/>
              <a:t> + </a:t>
            </a:r>
            <a:r>
              <a:rPr lang="tr-TR" i="1" dirty="0" err="1"/>
              <a:t>date</a:t>
            </a:r>
            <a:r>
              <a:rPr lang="tr-TR" i="1" dirty="0"/>
              <a:t> (+ site)</a:t>
            </a:r>
            <a:r>
              <a:rPr lang="tr-TR" dirty="0"/>
              <a:t>; </a:t>
            </a:r>
            <a:r>
              <a:rPr lang="tr-TR" dirty="0" err="1"/>
              <a:t>resolve</a:t>
            </a:r>
            <a:r>
              <a:rPr lang="tr-TR" dirty="0"/>
              <a:t> </a:t>
            </a:r>
            <a:r>
              <a:rPr lang="tr-TR" dirty="0" err="1"/>
              <a:t>conflicts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simple</a:t>
            </a:r>
            <a:r>
              <a:rPr lang="tr-TR" dirty="0"/>
              <a:t> </a:t>
            </a:r>
            <a:r>
              <a:rPr lang="tr-TR" dirty="0" err="1"/>
              <a:t>rules</a:t>
            </a:r>
            <a:r>
              <a:rPr lang="tr-TR" dirty="0"/>
              <a:t> (API </a:t>
            </a:r>
            <a:r>
              <a:rPr lang="tr-TR" dirty="0" err="1"/>
              <a:t>preferred</a:t>
            </a:r>
            <a:r>
              <a:rPr lang="tr-TR" dirty="0" smtClean="0"/>
              <a:t>).</a:t>
            </a:r>
            <a:endParaRPr lang="tr-TR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tr-TR" b="1" dirty="0"/>
              <a:t>Standardize &amp; </a:t>
            </a:r>
            <a:r>
              <a:rPr lang="tr-TR" b="1" dirty="0" err="1"/>
              <a:t>Normalize</a:t>
            </a:r>
            <a:endParaRPr lang="tr-TR" sz="2400" dirty="0"/>
          </a:p>
          <a:p>
            <a:pPr lvl="1"/>
            <a:r>
              <a:rPr lang="tr-TR" dirty="0" err="1"/>
              <a:t>Convert</a:t>
            </a:r>
            <a:r>
              <a:rPr lang="tr-TR" dirty="0"/>
              <a:t> </a:t>
            </a:r>
            <a:r>
              <a:rPr lang="tr-TR" dirty="0" err="1"/>
              <a:t>column</a:t>
            </a:r>
            <a:r>
              <a:rPr lang="tr-TR" dirty="0"/>
              <a:t> </a:t>
            </a:r>
            <a:r>
              <a:rPr lang="tr-TR" dirty="0" err="1"/>
              <a:t>names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sz="1600" dirty="0" err="1"/>
              <a:t>snake_case</a:t>
            </a:r>
            <a:r>
              <a:rPr lang="tr-TR" dirty="0"/>
              <a:t>; </a:t>
            </a:r>
            <a:r>
              <a:rPr lang="tr-TR" dirty="0" err="1"/>
              <a:t>enforce</a:t>
            </a:r>
            <a:r>
              <a:rPr lang="tr-TR" dirty="0"/>
              <a:t> </a:t>
            </a:r>
            <a:r>
              <a:rPr lang="tr-TR" dirty="0" err="1"/>
              <a:t>types</a:t>
            </a:r>
            <a:r>
              <a:rPr lang="tr-TR" dirty="0"/>
              <a:t> (</a:t>
            </a:r>
            <a:r>
              <a:rPr lang="tr-TR" dirty="0" err="1"/>
              <a:t>dates</a:t>
            </a:r>
            <a:r>
              <a:rPr lang="tr-TR" dirty="0"/>
              <a:t> → </a:t>
            </a:r>
            <a:r>
              <a:rPr lang="tr-TR" dirty="0" err="1"/>
              <a:t>datetime</a:t>
            </a:r>
            <a:r>
              <a:rPr lang="tr-TR" dirty="0"/>
              <a:t>, </a:t>
            </a:r>
            <a:r>
              <a:rPr lang="tr-TR" dirty="0" err="1"/>
              <a:t>payload</a:t>
            </a:r>
            <a:r>
              <a:rPr lang="tr-TR" dirty="0"/>
              <a:t> → kg).</a:t>
            </a:r>
            <a:endParaRPr lang="tr-TR" sz="2000" dirty="0"/>
          </a:p>
          <a:p>
            <a:pPr lvl="1"/>
            <a:r>
              <a:rPr lang="tr-TR" dirty="0" err="1"/>
              <a:t>Unify</a:t>
            </a:r>
            <a:r>
              <a:rPr lang="tr-TR" dirty="0"/>
              <a:t> </a:t>
            </a:r>
            <a:r>
              <a:rPr lang="tr-TR" dirty="0" err="1"/>
              <a:t>categorical</a:t>
            </a:r>
            <a:r>
              <a:rPr lang="tr-TR" dirty="0"/>
              <a:t> </a:t>
            </a:r>
            <a:r>
              <a:rPr lang="tr-TR" dirty="0" err="1"/>
              <a:t>labels</a:t>
            </a:r>
            <a:r>
              <a:rPr lang="tr-TR" dirty="0"/>
              <a:t> (</a:t>
            </a:r>
            <a:r>
              <a:rPr lang="tr-TR" dirty="0" err="1"/>
              <a:t>orbit</a:t>
            </a:r>
            <a:r>
              <a:rPr lang="tr-TR" dirty="0"/>
              <a:t> </a:t>
            </a:r>
            <a:r>
              <a:rPr lang="tr-TR" dirty="0" err="1"/>
              <a:t>names</a:t>
            </a:r>
            <a:r>
              <a:rPr lang="tr-TR" dirty="0"/>
              <a:t>, </a:t>
            </a:r>
            <a:r>
              <a:rPr lang="tr-TR" dirty="0" err="1"/>
              <a:t>booster</a:t>
            </a:r>
            <a:r>
              <a:rPr lang="tr-TR" dirty="0"/>
              <a:t> </a:t>
            </a:r>
            <a:r>
              <a:rPr lang="tr-TR" dirty="0" err="1"/>
              <a:t>versions</a:t>
            </a:r>
            <a:r>
              <a:rPr lang="tr-TR" dirty="0"/>
              <a:t>, </a:t>
            </a:r>
            <a:r>
              <a:rPr lang="tr-TR" dirty="0" err="1"/>
              <a:t>launch</a:t>
            </a:r>
            <a:r>
              <a:rPr lang="tr-TR" dirty="0"/>
              <a:t> </a:t>
            </a:r>
            <a:r>
              <a:rPr lang="tr-TR" dirty="0" err="1"/>
              <a:t>sites</a:t>
            </a:r>
            <a:r>
              <a:rPr lang="tr-TR" dirty="0"/>
              <a:t>).</a:t>
            </a:r>
            <a:endParaRPr lang="tr-TR" sz="2000" dirty="0"/>
          </a:p>
          <a:p>
            <a:pPr lvl="0"/>
            <a:r>
              <a:rPr lang="tr-TR" b="1" dirty="0" err="1"/>
              <a:t>Clean</a:t>
            </a:r>
            <a:r>
              <a:rPr lang="tr-TR" b="1" dirty="0"/>
              <a:t> </a:t>
            </a:r>
            <a:r>
              <a:rPr lang="tr-TR" b="1" dirty="0" err="1"/>
              <a:t>Missing</a:t>
            </a:r>
            <a:r>
              <a:rPr lang="tr-TR" b="1" dirty="0"/>
              <a:t> &amp; </a:t>
            </a:r>
            <a:r>
              <a:rPr lang="tr-TR" b="1" dirty="0" err="1"/>
              <a:t>Duplicates</a:t>
            </a:r>
            <a:endParaRPr lang="tr-TR" sz="2400" dirty="0"/>
          </a:p>
          <a:p>
            <a:pPr lvl="1"/>
            <a:r>
              <a:rPr lang="tr-TR" dirty="0" err="1"/>
              <a:t>Handle</a:t>
            </a:r>
            <a:r>
              <a:rPr lang="tr-TR" dirty="0"/>
              <a:t> </a:t>
            </a:r>
            <a:r>
              <a:rPr lang="tr-TR" dirty="0" err="1"/>
              <a:t>null</a:t>
            </a:r>
            <a:r>
              <a:rPr lang="tr-TR" dirty="0"/>
              <a:t> </a:t>
            </a:r>
            <a:r>
              <a:rPr lang="tr-TR" dirty="0" err="1"/>
              <a:t>payloads</a:t>
            </a:r>
            <a:r>
              <a:rPr lang="tr-TR" dirty="0"/>
              <a:t> </a:t>
            </a:r>
            <a:r>
              <a:rPr lang="tr-TR" dirty="0" err="1"/>
              <a:t>via</a:t>
            </a:r>
            <a:r>
              <a:rPr lang="tr-TR" dirty="0"/>
              <a:t> </a:t>
            </a:r>
            <a:r>
              <a:rPr lang="tr-TR" dirty="0" err="1"/>
              <a:t>rule-based</a:t>
            </a:r>
            <a:r>
              <a:rPr lang="tr-TR" dirty="0"/>
              <a:t> </a:t>
            </a:r>
            <a:r>
              <a:rPr lang="tr-TR" dirty="0" err="1"/>
              <a:t>fills</a:t>
            </a:r>
            <a:r>
              <a:rPr lang="tr-TR" dirty="0"/>
              <a:t> (</a:t>
            </a:r>
            <a:r>
              <a:rPr lang="tr-TR" dirty="0" err="1"/>
              <a:t>e.g</a:t>
            </a:r>
            <a:r>
              <a:rPr lang="tr-TR" dirty="0"/>
              <a:t>.,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orbit</a:t>
            </a:r>
            <a:r>
              <a:rPr lang="tr-TR" dirty="0"/>
              <a:t> </a:t>
            </a:r>
            <a:r>
              <a:rPr lang="tr-TR" dirty="0" err="1"/>
              <a:t>median</a:t>
            </a:r>
            <a:r>
              <a:rPr lang="tr-TR" dirty="0"/>
              <a:t>) </a:t>
            </a:r>
            <a:r>
              <a:rPr lang="tr-TR" dirty="0" err="1"/>
              <a:t>or</a:t>
            </a:r>
            <a:r>
              <a:rPr lang="tr-TR" dirty="0"/>
              <a:t> </a:t>
            </a:r>
            <a:r>
              <a:rPr lang="tr-TR" dirty="0" err="1"/>
              <a:t>drop</a:t>
            </a:r>
            <a:r>
              <a:rPr lang="tr-TR" dirty="0"/>
              <a:t> </a:t>
            </a:r>
            <a:r>
              <a:rPr lang="tr-TR" dirty="0" err="1"/>
              <a:t>if</a:t>
            </a:r>
            <a:r>
              <a:rPr lang="tr-TR" dirty="0"/>
              <a:t> </a:t>
            </a:r>
            <a:r>
              <a:rPr lang="tr-TR" dirty="0" err="1"/>
              <a:t>unresolvable</a:t>
            </a:r>
            <a:r>
              <a:rPr lang="tr-TR" dirty="0"/>
              <a:t>.</a:t>
            </a:r>
            <a:endParaRPr lang="tr-TR" sz="2000" dirty="0"/>
          </a:p>
          <a:p>
            <a:pPr lvl="1"/>
            <a:r>
              <a:rPr lang="tr-TR" dirty="0" err="1"/>
              <a:t>Deduplicate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i="1" dirty="0"/>
              <a:t>(</a:t>
            </a:r>
            <a:r>
              <a:rPr lang="tr-TR" i="1" dirty="0" err="1"/>
              <a:t>flight_number</a:t>
            </a:r>
            <a:r>
              <a:rPr lang="tr-TR" i="1" dirty="0"/>
              <a:t>, </a:t>
            </a:r>
            <a:r>
              <a:rPr lang="tr-TR" i="1" dirty="0" err="1"/>
              <a:t>date</a:t>
            </a:r>
            <a:r>
              <a:rPr lang="tr-TR" i="1" dirty="0"/>
              <a:t>, site)</a:t>
            </a:r>
            <a:r>
              <a:rPr lang="tr-TR" dirty="0"/>
              <a:t>; </a:t>
            </a:r>
            <a:r>
              <a:rPr lang="tr-TR" dirty="0" err="1"/>
              <a:t>keep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most</a:t>
            </a:r>
            <a:r>
              <a:rPr lang="tr-TR" dirty="0"/>
              <a:t> </a:t>
            </a:r>
            <a:r>
              <a:rPr lang="tr-TR" dirty="0" err="1"/>
              <a:t>complete</a:t>
            </a:r>
            <a:r>
              <a:rPr lang="tr-TR" dirty="0"/>
              <a:t> </a:t>
            </a:r>
            <a:r>
              <a:rPr lang="tr-TR" dirty="0" err="1"/>
              <a:t>record</a:t>
            </a:r>
            <a:r>
              <a:rPr lang="tr-TR" dirty="0"/>
              <a:t>.</a:t>
            </a:r>
            <a:endParaRPr lang="tr-TR" sz="2000" dirty="0"/>
          </a:p>
          <a:p>
            <a:pPr lvl="0"/>
            <a:r>
              <a:rPr lang="tr-TR" b="1" dirty="0" err="1"/>
              <a:t>Outliers</a:t>
            </a:r>
            <a:r>
              <a:rPr lang="tr-TR" b="1" dirty="0"/>
              <a:t> &amp; </a:t>
            </a:r>
            <a:r>
              <a:rPr lang="tr-TR" b="1" dirty="0" err="1"/>
              <a:t>Validations</a:t>
            </a:r>
            <a:endParaRPr lang="tr-TR" sz="2400" dirty="0"/>
          </a:p>
          <a:p>
            <a:pPr lvl="1"/>
            <a:r>
              <a:rPr lang="tr-TR" dirty="0" err="1"/>
              <a:t>Flag</a:t>
            </a:r>
            <a:r>
              <a:rPr lang="tr-TR" dirty="0"/>
              <a:t>/</a:t>
            </a:r>
            <a:r>
              <a:rPr lang="tr-TR" dirty="0" err="1"/>
              <a:t>remove</a:t>
            </a:r>
            <a:r>
              <a:rPr lang="tr-TR" dirty="0"/>
              <a:t> </a:t>
            </a:r>
            <a:r>
              <a:rPr lang="tr-TR" dirty="0" err="1"/>
              <a:t>impossible</a:t>
            </a:r>
            <a:r>
              <a:rPr lang="tr-TR" dirty="0"/>
              <a:t> </a:t>
            </a:r>
            <a:r>
              <a:rPr lang="tr-TR" dirty="0" err="1"/>
              <a:t>payload</a:t>
            </a:r>
            <a:r>
              <a:rPr lang="tr-TR" dirty="0"/>
              <a:t> </a:t>
            </a:r>
            <a:r>
              <a:rPr lang="tr-TR" dirty="0" err="1"/>
              <a:t>values</a:t>
            </a:r>
            <a:r>
              <a:rPr lang="tr-TR" dirty="0"/>
              <a:t>; </a:t>
            </a:r>
            <a:r>
              <a:rPr lang="tr-TR" dirty="0" err="1"/>
              <a:t>validate</a:t>
            </a:r>
            <a:r>
              <a:rPr lang="tr-TR" dirty="0"/>
              <a:t> </a:t>
            </a:r>
            <a:r>
              <a:rPr lang="tr-TR" dirty="0" err="1"/>
              <a:t>date</a:t>
            </a:r>
            <a:r>
              <a:rPr lang="tr-TR" dirty="0"/>
              <a:t>/</a:t>
            </a:r>
            <a:r>
              <a:rPr lang="tr-TR" dirty="0" err="1"/>
              <a:t>timezones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unit</a:t>
            </a:r>
            <a:r>
              <a:rPr lang="tr-TR" dirty="0"/>
              <a:t> </a:t>
            </a:r>
            <a:r>
              <a:rPr lang="tr-TR" dirty="0" err="1"/>
              <a:t>consistency</a:t>
            </a:r>
            <a:r>
              <a:rPr lang="tr-TR" dirty="0"/>
              <a:t>.</a:t>
            </a:r>
            <a:endParaRPr lang="tr-TR" sz="2000" dirty="0"/>
          </a:p>
          <a:p>
            <a:pPr lvl="1"/>
            <a:r>
              <a:rPr lang="tr-TR" dirty="0" err="1"/>
              <a:t>Assert</a:t>
            </a:r>
            <a:r>
              <a:rPr lang="tr-TR" dirty="0"/>
              <a:t> </a:t>
            </a:r>
            <a:r>
              <a:rPr lang="tr-TR" dirty="0" err="1"/>
              <a:t>referential</a:t>
            </a:r>
            <a:r>
              <a:rPr lang="tr-TR" dirty="0"/>
              <a:t> </a:t>
            </a:r>
            <a:r>
              <a:rPr lang="tr-TR" dirty="0" err="1"/>
              <a:t>integrity</a:t>
            </a:r>
            <a:r>
              <a:rPr lang="tr-TR" dirty="0"/>
              <a:t> </a:t>
            </a:r>
            <a:r>
              <a:rPr lang="tr-TR" dirty="0" err="1"/>
              <a:t>across</a:t>
            </a:r>
            <a:r>
              <a:rPr lang="tr-TR" dirty="0"/>
              <a:t> API vs. </a:t>
            </a:r>
            <a:r>
              <a:rPr lang="tr-TR" dirty="0" err="1"/>
              <a:t>scraped</a:t>
            </a:r>
            <a:r>
              <a:rPr lang="tr-TR" dirty="0"/>
              <a:t> </a:t>
            </a:r>
            <a:r>
              <a:rPr lang="tr-TR" dirty="0" err="1"/>
              <a:t>tables</a:t>
            </a:r>
            <a:r>
              <a:rPr lang="tr-TR" dirty="0" smtClean="0"/>
              <a:t>.</a:t>
            </a:r>
            <a:endParaRPr lang="tr-TR" sz="20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tr-TR" b="1" dirty="0" err="1"/>
              <a:t>Merging</a:t>
            </a:r>
            <a:r>
              <a:rPr lang="tr-TR" b="1" dirty="0"/>
              <a:t> </a:t>
            </a:r>
            <a:r>
              <a:rPr lang="tr-TR" b="1" dirty="0" err="1"/>
              <a:t>Sources</a:t>
            </a:r>
            <a:endParaRPr lang="tr-TR" sz="2400" dirty="0"/>
          </a:p>
          <a:p>
            <a:pPr lvl="1"/>
            <a:r>
              <a:rPr lang="tr-TR" dirty="0" err="1"/>
              <a:t>Flatten</a:t>
            </a:r>
            <a:r>
              <a:rPr lang="tr-TR" dirty="0"/>
              <a:t> </a:t>
            </a:r>
            <a:r>
              <a:rPr lang="tr-TR" dirty="0" err="1"/>
              <a:t>nested</a:t>
            </a:r>
            <a:r>
              <a:rPr lang="tr-TR" dirty="0"/>
              <a:t> JSON (</a:t>
            </a:r>
            <a:r>
              <a:rPr lang="tr-TR" dirty="0" err="1"/>
              <a:t>launch</a:t>
            </a:r>
            <a:r>
              <a:rPr lang="tr-TR" dirty="0"/>
              <a:t>/</a:t>
            </a:r>
            <a:r>
              <a:rPr lang="tr-TR" dirty="0" err="1"/>
              <a:t>cores</a:t>
            </a:r>
            <a:r>
              <a:rPr lang="tr-TR" dirty="0"/>
              <a:t>/</a:t>
            </a:r>
            <a:r>
              <a:rPr lang="tr-TR" dirty="0" err="1"/>
              <a:t>payloads</a:t>
            </a:r>
            <a:r>
              <a:rPr lang="tr-TR" dirty="0"/>
              <a:t>)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left-join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scraped</a:t>
            </a:r>
            <a:r>
              <a:rPr lang="tr-TR" dirty="0"/>
              <a:t> </a:t>
            </a:r>
            <a:r>
              <a:rPr lang="tr-TR" dirty="0" err="1"/>
              <a:t>tables</a:t>
            </a:r>
            <a:r>
              <a:rPr lang="tr-TR" dirty="0"/>
              <a:t> on </a:t>
            </a:r>
            <a:r>
              <a:rPr lang="tr-TR" i="1" dirty="0"/>
              <a:t>(</a:t>
            </a:r>
            <a:r>
              <a:rPr lang="tr-TR" i="1" dirty="0" err="1"/>
              <a:t>flight_number</a:t>
            </a:r>
            <a:r>
              <a:rPr lang="tr-TR" i="1" dirty="0"/>
              <a:t> + </a:t>
            </a:r>
            <a:r>
              <a:rPr lang="tr-TR" i="1" dirty="0" err="1"/>
              <a:t>date</a:t>
            </a:r>
            <a:r>
              <a:rPr lang="tr-TR" i="1" dirty="0"/>
              <a:t> [+ site</a:t>
            </a:r>
            <a:r>
              <a:rPr lang="tr-TR" i="1" dirty="0" smtClean="0"/>
              <a:t>])</a:t>
            </a:r>
            <a:r>
              <a:rPr lang="tr-TR" dirty="0" smtClean="0"/>
              <a:t>.</a:t>
            </a:r>
            <a:endParaRPr lang="tr-TR" dirty="0"/>
          </a:p>
          <a:p>
            <a:pPr lvl="0"/>
            <a:r>
              <a:rPr lang="tr-TR" b="1" dirty="0" err="1"/>
              <a:t>Feature</a:t>
            </a:r>
            <a:r>
              <a:rPr lang="tr-TR" b="1" dirty="0"/>
              <a:t> </a:t>
            </a:r>
            <a:r>
              <a:rPr lang="tr-TR" b="1" dirty="0" err="1"/>
              <a:t>Engineering</a:t>
            </a:r>
            <a:endParaRPr lang="tr-TR" sz="2400" dirty="0"/>
          </a:p>
          <a:p>
            <a:pPr lvl="1"/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sz="1600" dirty="0" err="1"/>
              <a:t>landing_success</a:t>
            </a:r>
            <a:r>
              <a:rPr lang="tr-TR" dirty="0"/>
              <a:t> (</a:t>
            </a:r>
            <a:r>
              <a:rPr lang="tr-TR" dirty="0" err="1"/>
              <a:t>binary</a:t>
            </a:r>
            <a:r>
              <a:rPr lang="tr-TR" dirty="0"/>
              <a:t>)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textual</a:t>
            </a:r>
            <a:r>
              <a:rPr lang="tr-TR" dirty="0"/>
              <a:t> </a:t>
            </a:r>
            <a:r>
              <a:rPr lang="tr-TR" dirty="0" err="1"/>
              <a:t>outcomes</a:t>
            </a:r>
            <a:r>
              <a:rPr lang="tr-TR" dirty="0"/>
              <a:t>.</a:t>
            </a:r>
            <a:endParaRPr lang="tr-TR" sz="2000" dirty="0"/>
          </a:p>
          <a:p>
            <a:pPr lvl="1"/>
            <a:r>
              <a:rPr lang="tr-TR" dirty="0" err="1"/>
              <a:t>Derive</a:t>
            </a:r>
            <a:r>
              <a:rPr lang="tr-TR" dirty="0"/>
              <a:t> </a:t>
            </a:r>
            <a:r>
              <a:rPr lang="tr-TR" sz="1600" dirty="0" err="1"/>
              <a:t>year</a:t>
            </a:r>
            <a:r>
              <a:rPr lang="tr-TR" dirty="0"/>
              <a:t>, </a:t>
            </a:r>
            <a:r>
              <a:rPr lang="tr-TR" sz="1600" dirty="0" err="1"/>
              <a:t>month</a:t>
            </a:r>
            <a:r>
              <a:rPr lang="tr-TR" dirty="0"/>
              <a:t>,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sz="1600" dirty="0" err="1"/>
              <a:t>orbit_group</a:t>
            </a:r>
            <a:r>
              <a:rPr lang="tr-TR" dirty="0"/>
              <a:t> (</a:t>
            </a:r>
            <a:r>
              <a:rPr lang="tr-TR" dirty="0" err="1"/>
              <a:t>e.g</a:t>
            </a:r>
            <a:r>
              <a:rPr lang="tr-TR" dirty="0"/>
              <a:t>., LEO/GTO/Polar).</a:t>
            </a:r>
            <a:endParaRPr lang="tr-TR" sz="2000" dirty="0"/>
          </a:p>
          <a:p>
            <a:pPr lvl="1"/>
            <a:r>
              <a:rPr lang="tr-TR" dirty="0" err="1"/>
              <a:t>Encode</a:t>
            </a:r>
            <a:r>
              <a:rPr lang="tr-TR" dirty="0"/>
              <a:t> </a:t>
            </a:r>
            <a:r>
              <a:rPr lang="tr-TR" dirty="0" err="1"/>
              <a:t>categories</a:t>
            </a:r>
            <a:r>
              <a:rPr lang="tr-TR" dirty="0"/>
              <a:t> (site, </a:t>
            </a:r>
            <a:r>
              <a:rPr lang="tr-TR" dirty="0" err="1"/>
              <a:t>orbit</a:t>
            </a:r>
            <a:r>
              <a:rPr lang="tr-TR" dirty="0"/>
              <a:t>, </a:t>
            </a:r>
            <a:r>
              <a:rPr lang="tr-TR" dirty="0" err="1"/>
              <a:t>booster_version</a:t>
            </a:r>
            <a:r>
              <a:rPr lang="tr-TR" dirty="0"/>
              <a:t>)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modeling</a:t>
            </a:r>
            <a:r>
              <a:rPr lang="tr-TR" dirty="0"/>
              <a:t>; </a:t>
            </a:r>
            <a:r>
              <a:rPr lang="tr-TR" dirty="0" err="1"/>
              <a:t>add</a:t>
            </a:r>
            <a:r>
              <a:rPr lang="tr-TR" dirty="0"/>
              <a:t> </a:t>
            </a:r>
            <a:r>
              <a:rPr lang="tr-TR" sz="1600" dirty="0" err="1"/>
              <a:t>is_heavy_payload</a:t>
            </a:r>
            <a:r>
              <a:rPr lang="tr-TR" dirty="0"/>
              <a:t> (≥4,000 kg</a:t>
            </a:r>
            <a:r>
              <a:rPr lang="tr-TR" dirty="0" smtClean="0"/>
              <a:t>).</a:t>
            </a:r>
            <a:endParaRPr lang="tr-TR" sz="20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00944276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155be751-a274-42e8-93fb-f39d3b9bccc8"/>
    <ds:schemaRef ds:uri="http://schemas.microsoft.com/office/infopath/2007/PartnerControls"/>
    <ds:schemaRef ds:uri="f80a141d-92ca-4d3d-9308-f7e7b1d44ce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</TotalTime>
  <Words>1656</Words>
  <Application>Microsoft Office PowerPoint</Application>
  <PresentationFormat>Geniş ekran</PresentationFormat>
  <Paragraphs>293</Paragraphs>
  <Slides>54</Slides>
  <Notes>4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7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54</vt:i4>
      </vt:variant>
    </vt:vector>
  </HeadingPairs>
  <TitlesOfParts>
    <vt:vector size="62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Gözde Demirci Karaoğlu</cp:lastModifiedBy>
  <cp:revision>213</cp:revision>
  <dcterms:created xsi:type="dcterms:W3CDTF">2021-04-29T18:58:34Z</dcterms:created>
  <dcterms:modified xsi:type="dcterms:W3CDTF">2025-08-16T21:45:24Z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